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9" r:id="rId5"/>
    <p:sldId id="268" r:id="rId6"/>
    <p:sldId id="267" r:id="rId7"/>
    <p:sldId id="266" r:id="rId8"/>
    <p:sldId id="265" r:id="rId9"/>
    <p:sldId id="264" r:id="rId10"/>
    <p:sldId id="263" r:id="rId11"/>
    <p:sldId id="262" r:id="rId12"/>
    <p:sldId id="270" r:id="rId13"/>
    <p:sldId id="272" r:id="rId14"/>
    <p:sldId id="278" r:id="rId15"/>
    <p:sldId id="277" r:id="rId16"/>
    <p:sldId id="276" r:id="rId17"/>
    <p:sldId id="275" r:id="rId18"/>
    <p:sldId id="274" r:id="rId19"/>
    <p:sldId id="284" r:id="rId20"/>
    <p:sldId id="283" r:id="rId21"/>
    <p:sldId id="282" r:id="rId22"/>
    <p:sldId id="281" r:id="rId23"/>
    <p:sldId id="280" r:id="rId24"/>
    <p:sldId id="293" r:id="rId25"/>
    <p:sldId id="292" r:id="rId26"/>
    <p:sldId id="29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09.02.2021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hello_html_m39598d5b.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395536" y="5157192"/>
            <a:ext cx="8352928" cy="2185214"/>
          </a:xfrm>
          <a:prstGeom prst="rect">
            <a:avLst/>
          </a:prstGeom>
          <a:noFill/>
        </p:spPr>
        <p:txBody>
          <a:bodyPr wrap="square" rtlCol="0">
            <a:spAutoFit/>
          </a:bodyPr>
          <a:lstStyle/>
          <a:p>
            <a:pPr algn="ctr"/>
            <a:r>
              <a:rPr lang="ru-RU" sz="3200" b="1" dirty="0" smtClean="0"/>
              <a:t>«Актерский тренинг “Люблю своего героя</a:t>
            </a:r>
            <a:r>
              <a:rPr lang="ru-RU" sz="3200" b="1" dirty="0" smtClean="0"/>
              <a:t>!”»</a:t>
            </a:r>
          </a:p>
          <a:p>
            <a:pPr algn="r"/>
            <a:endParaRPr lang="ru-RU" dirty="0" smtClean="0"/>
          </a:p>
          <a:p>
            <a:pPr algn="r"/>
            <a:r>
              <a:rPr lang="ru-RU" dirty="0" smtClean="0"/>
              <a:t>Выполнила   воспитатель </a:t>
            </a:r>
          </a:p>
          <a:p>
            <a:pPr algn="r"/>
            <a:r>
              <a:rPr lang="ru-RU" dirty="0" smtClean="0"/>
              <a:t>высшей квалификационной категории</a:t>
            </a:r>
          </a:p>
          <a:p>
            <a:pPr algn="r"/>
            <a:r>
              <a:rPr lang="ru-RU" dirty="0" smtClean="0"/>
              <a:t> Гарина Наталья Викторовна</a:t>
            </a:r>
            <a:r>
              <a:rPr lang="ru-RU" sz="3200" b="1" dirty="0" smtClean="0"/>
              <a:t/>
            </a:r>
            <a:br>
              <a:rPr lang="ru-RU" sz="3200" b="1" dirty="0" smtClean="0"/>
            </a:br>
            <a:endParaRPr lang="ru-RU" sz="3200" b="1" dirty="0"/>
          </a:p>
        </p:txBody>
      </p:sp>
      <p:sp>
        <p:nvSpPr>
          <p:cNvPr id="4" name="TextBox 3"/>
          <p:cNvSpPr txBox="1"/>
          <p:nvPr/>
        </p:nvSpPr>
        <p:spPr>
          <a:xfrm>
            <a:off x="179512" y="188640"/>
            <a:ext cx="8640960" cy="1200329"/>
          </a:xfrm>
          <a:prstGeom prst="rect">
            <a:avLst/>
          </a:prstGeom>
          <a:noFill/>
        </p:spPr>
        <p:txBody>
          <a:bodyPr wrap="square" rtlCol="0">
            <a:spAutoFit/>
          </a:bodyPr>
          <a:lstStyle/>
          <a:p>
            <a:pPr algn="ctr"/>
            <a:r>
              <a:rPr lang="ru-RU" dirty="0" smtClean="0"/>
              <a:t>Муниципальное автономное дошкольное образовательное учреждение</a:t>
            </a:r>
          </a:p>
          <a:p>
            <a:pPr algn="ctr"/>
            <a:r>
              <a:rPr lang="ru-RU" dirty="0" smtClean="0"/>
              <a:t>«</a:t>
            </a:r>
            <a:r>
              <a:rPr lang="ru-RU" u="sng" dirty="0" smtClean="0"/>
              <a:t>Детский сад компенсирующего вида № 23  «</a:t>
            </a:r>
            <a:r>
              <a:rPr lang="ru-RU" u="sng" dirty="0" err="1" smtClean="0"/>
              <a:t>Дельфинчик</a:t>
            </a:r>
            <a:r>
              <a:rPr lang="ru-RU" u="sng" dirty="0" smtClean="0"/>
              <a:t>»»</a:t>
            </a:r>
            <a:endParaRPr lang="ru-RU" dirty="0" smtClean="0"/>
          </a:p>
          <a:p>
            <a:pPr algn="ctr"/>
            <a:r>
              <a:rPr lang="ru-RU" u="sng" dirty="0" smtClean="0"/>
              <a:t>города  </a:t>
            </a:r>
            <a:r>
              <a:rPr lang="ru-RU" u="sng" dirty="0" err="1" smtClean="0"/>
              <a:t>Искитима</a:t>
            </a:r>
            <a:r>
              <a:rPr lang="ru-RU" u="sng" dirty="0" smtClean="0"/>
              <a:t> Новосибирской области</a:t>
            </a:r>
            <a:endParaRPr lang="ru-RU" dirty="0" smtClean="0"/>
          </a:p>
          <a:p>
            <a:r>
              <a:rPr lang="ru-RU" dirty="0" smtClean="0"/>
              <a:t> </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115616" y="0"/>
            <a:ext cx="7056784" cy="6463308"/>
          </a:xfrm>
          <a:prstGeom prst="rect">
            <a:avLst/>
          </a:prstGeom>
          <a:noFill/>
        </p:spPr>
        <p:txBody>
          <a:bodyPr wrap="square" rtlCol="0">
            <a:spAutoFit/>
          </a:bodyPr>
          <a:lstStyle/>
          <a:p>
            <a:r>
              <a:rPr lang="ru-RU" dirty="0" smtClean="0"/>
              <a:t/>
            </a:r>
            <a:br>
              <a:rPr lang="ru-RU" dirty="0" smtClean="0"/>
            </a:br>
            <a:r>
              <a:rPr lang="ru-RU" b="1" dirty="0" smtClean="0"/>
              <a:t>Упражнения с опорой на дыхание</a:t>
            </a:r>
            <a:r>
              <a:rPr lang="ru-RU" dirty="0" smtClean="0"/>
              <a:t/>
            </a:r>
            <a:br>
              <a:rPr lang="ru-RU" dirty="0" smtClean="0"/>
            </a:br>
            <a:r>
              <a:rPr lang="ru-RU" dirty="0" smtClean="0"/>
              <a:t/>
            </a:r>
            <a:br>
              <a:rPr lang="ru-RU" dirty="0" smtClean="0"/>
            </a:br>
            <a:r>
              <a:rPr lang="ru-RU" b="1" u="sng" dirty="0" smtClean="0"/>
              <a:t>Птичий двор. </a:t>
            </a:r>
            <a:r>
              <a:rPr lang="ru-RU" dirty="0" smtClean="0"/>
              <a:t>Дети воображают, что попали на большой деревенский двор, они должны позвать и покормить всех его обитателей. Дети коллективно или по одному зовут уток (</a:t>
            </a:r>
            <a:r>
              <a:rPr lang="ru-RU" dirty="0" err="1" smtClean="0"/>
              <a:t>уть-уть-уть-уть</a:t>
            </a:r>
            <a:r>
              <a:rPr lang="ru-RU" dirty="0" smtClean="0"/>
              <a:t>), петушка (</a:t>
            </a:r>
            <a:r>
              <a:rPr lang="ru-RU" dirty="0" err="1" smtClean="0"/>
              <a:t>петь-петь-петь-петь</a:t>
            </a:r>
            <a:r>
              <a:rPr lang="ru-RU" dirty="0" smtClean="0"/>
              <a:t>), цыплят (</a:t>
            </a:r>
            <a:r>
              <a:rPr lang="ru-RU" dirty="0" err="1" smtClean="0"/>
              <a:t>цып-цып-цып</a:t>
            </a:r>
            <a:r>
              <a:rPr lang="ru-RU" dirty="0" smtClean="0"/>
              <a:t>), гусей (</a:t>
            </a:r>
            <a:r>
              <a:rPr lang="ru-RU" dirty="0" err="1" smtClean="0"/>
              <a:t>тега-тега-тега-тега</a:t>
            </a:r>
            <a:r>
              <a:rPr lang="ru-RU" dirty="0" smtClean="0"/>
              <a:t>), голубей (гуль-гуль-гуль). Вдруг появилась кошка (кис-кис-кис-кис), она попыталась поймать цыпленка (брысь! брысь!). Курица зовет разбежавшихся цыплят.</a:t>
            </a:r>
            <a:br>
              <a:rPr lang="ru-RU" dirty="0" smtClean="0"/>
            </a:br>
            <a:r>
              <a:rPr lang="ru-RU" b="1" u="sng" dirty="0" smtClean="0"/>
              <a:t>Эхо</a:t>
            </a:r>
            <a:r>
              <a:rPr lang="ru-RU" dirty="0" smtClean="0"/>
              <a:t/>
            </a:r>
            <a:br>
              <a:rPr lang="ru-RU" dirty="0" smtClean="0"/>
            </a:br>
            <a:r>
              <a:rPr lang="ru-RU" dirty="0" smtClean="0"/>
              <a:t>Собирайся</a:t>
            </a:r>
            <a:r>
              <a:rPr lang="ru-RU" dirty="0" smtClean="0"/>
              <a:t>, детвора! Ра! Ра!</a:t>
            </a:r>
            <a:br>
              <a:rPr lang="ru-RU" dirty="0" smtClean="0"/>
            </a:br>
            <a:r>
              <a:rPr lang="ru-RU" dirty="0" smtClean="0"/>
              <a:t>Начинается игра! Ра! Ра!</a:t>
            </a:r>
            <a:br>
              <a:rPr lang="ru-RU" dirty="0" smtClean="0"/>
            </a:br>
            <a:r>
              <a:rPr lang="ru-RU" dirty="0" smtClean="0"/>
              <a:t>Да ладошек не жалей. Лей! Лей!</a:t>
            </a:r>
            <a:br>
              <a:rPr lang="ru-RU" dirty="0" smtClean="0"/>
            </a:br>
            <a:r>
              <a:rPr lang="ru-RU" dirty="0" smtClean="0"/>
              <a:t>Бей в ладошки веселей. Лей! Лей!</a:t>
            </a:r>
            <a:br>
              <a:rPr lang="ru-RU" dirty="0" smtClean="0"/>
            </a:br>
            <a:r>
              <a:rPr lang="ru-RU" dirty="0" smtClean="0"/>
              <a:t>Сколько времени сейчас? Час! Час!</a:t>
            </a:r>
            <a:br>
              <a:rPr lang="ru-RU" dirty="0" smtClean="0"/>
            </a:br>
            <a:r>
              <a:rPr lang="ru-RU" dirty="0" smtClean="0"/>
              <a:t>Сколько будет через час? Час! Час!</a:t>
            </a:r>
            <a:br>
              <a:rPr lang="ru-RU" dirty="0" smtClean="0"/>
            </a:br>
            <a:r>
              <a:rPr lang="ru-RU" dirty="0" smtClean="0"/>
              <a:t>И неправда: будет два! Два! Два!</a:t>
            </a:r>
            <a:br>
              <a:rPr lang="ru-RU" dirty="0" smtClean="0"/>
            </a:br>
            <a:r>
              <a:rPr lang="ru-RU" dirty="0" smtClean="0"/>
              <a:t>Дремлет ваша голова. </a:t>
            </a:r>
            <a:r>
              <a:rPr lang="ru-RU" dirty="0" err="1" smtClean="0"/>
              <a:t>Ва</a:t>
            </a:r>
            <a:r>
              <a:rPr lang="ru-RU" dirty="0" smtClean="0"/>
              <a:t>! </a:t>
            </a:r>
            <a:r>
              <a:rPr lang="ru-RU" dirty="0" err="1" smtClean="0"/>
              <a:t>Ва</a:t>
            </a:r>
            <a:r>
              <a:rPr lang="ru-RU" dirty="0" smtClean="0"/>
              <a:t>!</a:t>
            </a:r>
            <a:br>
              <a:rPr lang="ru-RU" dirty="0" smtClean="0"/>
            </a:br>
            <a:r>
              <a:rPr lang="ru-RU" dirty="0" smtClean="0"/>
              <a:t>Как поет в селе петух? Ух! Ух!</a:t>
            </a:r>
            <a:br>
              <a:rPr lang="ru-RU" dirty="0" smtClean="0"/>
            </a:br>
            <a:r>
              <a:rPr lang="ru-RU" dirty="0" smtClean="0"/>
              <a:t>Да не филин, а петух? Ух! </a:t>
            </a:r>
            <a:r>
              <a:rPr lang="ru-RU" dirty="0" smtClean="0"/>
              <a:t>Ух!</a:t>
            </a:r>
          </a:p>
          <a:p>
            <a:r>
              <a:rPr lang="ru-RU" dirty="0" smtClean="0"/>
              <a:t>Вы </a:t>
            </a:r>
            <a:r>
              <a:rPr lang="ru-RU" dirty="0" smtClean="0"/>
              <a:t>уверены, что так? Так! Так!</a:t>
            </a:r>
            <a:br>
              <a:rPr lang="ru-RU" dirty="0" smtClean="0"/>
            </a:br>
            <a:r>
              <a:rPr lang="ru-RU" dirty="0" smtClean="0"/>
              <a:t>А на самом деле как? Как! Как</a:t>
            </a:r>
            <a:r>
              <a:rPr lang="ru-RU" dirty="0" smtClean="0"/>
              <a:t>!</a:t>
            </a:r>
            <a:endParaRPr lang="ru-RU" dirty="0"/>
          </a:p>
        </p:txBody>
      </p:sp>
      <p:sp>
        <p:nvSpPr>
          <p:cNvPr id="4" name="TextBox 3"/>
          <p:cNvSpPr txBox="1"/>
          <p:nvPr/>
        </p:nvSpPr>
        <p:spPr>
          <a:xfrm>
            <a:off x="4932040" y="2708920"/>
            <a:ext cx="3168352" cy="4524315"/>
          </a:xfrm>
          <a:prstGeom prst="rect">
            <a:avLst/>
          </a:prstGeom>
          <a:noFill/>
        </p:spPr>
        <p:txBody>
          <a:bodyPr wrap="square" rtlCol="0">
            <a:spAutoFit/>
          </a:bodyPr>
          <a:lstStyle/>
          <a:p>
            <a:r>
              <a:rPr lang="ru-RU" b="1" u="sng" dirty="0" smtClean="0"/>
              <a:t>Мы убираем двор</a:t>
            </a:r>
            <a:r>
              <a:rPr lang="ru-RU" dirty="0" smtClean="0"/>
              <a:t/>
            </a:r>
            <a:br>
              <a:rPr lang="ru-RU" dirty="0" smtClean="0"/>
            </a:br>
            <a:r>
              <a:rPr lang="ru-RU" dirty="0" smtClean="0"/>
              <a:t>К нам приходите поутру,</a:t>
            </a:r>
            <a:br>
              <a:rPr lang="ru-RU" dirty="0" smtClean="0"/>
            </a:br>
            <a:r>
              <a:rPr lang="ru-RU" dirty="0" smtClean="0"/>
              <a:t>Не зря собрались мы в жару.</a:t>
            </a:r>
            <a:br>
              <a:rPr lang="ru-RU" dirty="0" smtClean="0"/>
            </a:br>
            <a:r>
              <a:rPr lang="ru-RU" dirty="0" smtClean="0"/>
              <a:t>Мы убираем двор с утра.</a:t>
            </a:r>
            <a:br>
              <a:rPr lang="ru-RU" dirty="0" smtClean="0"/>
            </a:br>
            <a:r>
              <a:rPr lang="ru-RU" dirty="0" err="1" smtClean="0"/>
              <a:t>Ра-ра-ра-ра</a:t>
            </a:r>
            <a:r>
              <a:rPr lang="ru-RU" dirty="0" smtClean="0"/>
              <a:t>!</a:t>
            </a:r>
            <a:br>
              <a:rPr lang="ru-RU" dirty="0" smtClean="0"/>
            </a:br>
            <a:r>
              <a:rPr lang="ru-RU" dirty="0" smtClean="0"/>
              <a:t>Весь мусор соберем в ведро.</a:t>
            </a:r>
            <a:br>
              <a:rPr lang="ru-RU" dirty="0" smtClean="0"/>
            </a:br>
            <a:r>
              <a:rPr lang="ru-RU" dirty="0" err="1" smtClean="0"/>
              <a:t>Ро-ро-ро-ро</a:t>
            </a:r>
            <a:r>
              <a:rPr lang="ru-RU" dirty="0" smtClean="0"/>
              <a:t>!</a:t>
            </a:r>
            <a:br>
              <a:rPr lang="ru-RU" dirty="0" smtClean="0"/>
            </a:br>
            <a:r>
              <a:rPr lang="ru-RU" dirty="0" smtClean="0"/>
              <a:t>Метем усердно во дворе.</a:t>
            </a:r>
            <a:br>
              <a:rPr lang="ru-RU" dirty="0" smtClean="0"/>
            </a:br>
            <a:r>
              <a:rPr lang="ru-RU" dirty="0" err="1" smtClean="0"/>
              <a:t>Ре-ре-ре-ре</a:t>
            </a:r>
            <a:r>
              <a:rPr lang="ru-RU" dirty="0" smtClean="0"/>
              <a:t>!</a:t>
            </a:r>
            <a:br>
              <a:rPr lang="ru-RU" dirty="0" smtClean="0"/>
            </a:br>
            <a:r>
              <a:rPr lang="ru-RU" dirty="0" smtClean="0"/>
              <a:t>Вот двор и убран — раз, два, три.</a:t>
            </a:r>
            <a:br>
              <a:rPr lang="ru-RU" dirty="0" smtClean="0"/>
            </a:br>
            <a:r>
              <a:rPr lang="ru-RU" dirty="0" err="1" smtClean="0"/>
              <a:t>Ри-ри-ри-ри</a:t>
            </a:r>
            <a:r>
              <a:rPr lang="ru-RU" dirty="0" smtClean="0"/>
              <a:t>!</a:t>
            </a:r>
            <a:br>
              <a:rPr lang="ru-RU" dirty="0" smtClean="0"/>
            </a:br>
            <a:r>
              <a:rPr lang="ru-RU" dirty="0" smtClean="0"/>
              <a:t>Мы не заметили жары.</a:t>
            </a:r>
            <a:br>
              <a:rPr lang="ru-RU" dirty="0" smtClean="0"/>
            </a:br>
            <a:r>
              <a:rPr lang="ru-RU" dirty="0" err="1" smtClean="0"/>
              <a:t>Ры-ры-ры-ры</a:t>
            </a:r>
            <a:r>
              <a:rPr lang="ru-RU" dirty="0" smtClean="0"/>
              <a:t>.</a:t>
            </a:r>
            <a:br>
              <a:rPr lang="ru-RU" dirty="0" smtClean="0"/>
            </a:b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1475656" y="548680"/>
            <a:ext cx="6552729" cy="6186309"/>
          </a:xfrm>
          <a:prstGeom prst="rect">
            <a:avLst/>
          </a:prstGeom>
          <a:noFill/>
        </p:spPr>
        <p:txBody>
          <a:bodyPr wrap="square" rtlCol="0">
            <a:spAutoFit/>
          </a:bodyPr>
          <a:lstStyle/>
          <a:p>
            <a:r>
              <a:rPr lang="ru-RU" b="1" dirty="0" smtClean="0"/>
              <a:t>Игры со скороговорками</a:t>
            </a:r>
            <a:r>
              <a:rPr lang="ru-RU" dirty="0" smtClean="0"/>
              <a:t/>
            </a:r>
            <a:br>
              <a:rPr lang="ru-RU" dirty="0" smtClean="0"/>
            </a:br>
            <a:r>
              <a:rPr lang="ru-RU" dirty="0" smtClean="0"/>
              <a:t/>
            </a:r>
            <a:br>
              <a:rPr lang="ru-RU" dirty="0" smtClean="0"/>
            </a:br>
            <a:r>
              <a:rPr lang="ru-RU" dirty="0" smtClean="0"/>
              <a:t>Скороговорку надо отрабатывать через очень медленную, преувеличенно четкую речь. От многократного повторения одних и тех же слов речевой аппарат приучается выполнять ту же работу в самом быстром темпе</a:t>
            </a:r>
            <a:r>
              <a:rPr lang="ru-RU" dirty="0" smtClean="0"/>
              <a:t>.</a:t>
            </a:r>
          </a:p>
          <a:p>
            <a:r>
              <a:rPr lang="ru-RU" dirty="0" smtClean="0"/>
              <a:t/>
            </a:r>
            <a:br>
              <a:rPr lang="ru-RU" dirty="0" smtClean="0"/>
            </a:br>
            <a:r>
              <a:rPr lang="ru-RU" dirty="0" smtClean="0"/>
              <a:t>Карл </a:t>
            </a:r>
            <a:r>
              <a:rPr lang="ru-RU" dirty="0" smtClean="0"/>
              <a:t>у Клары украл кораллы, а Клара у Карла украла кларнет.</a:t>
            </a:r>
            <a:br>
              <a:rPr lang="ru-RU" dirty="0" smtClean="0"/>
            </a:br>
            <a:r>
              <a:rPr lang="ru-RU" dirty="0" smtClean="0"/>
              <a:t>Королева Клара строго карала Карла за кражу коралла.</a:t>
            </a:r>
            <a:br>
              <a:rPr lang="ru-RU" dirty="0" smtClean="0"/>
            </a:br>
            <a:r>
              <a:rPr lang="ru-RU" dirty="0" smtClean="0"/>
              <a:t>Карл клал лук на ларь. Клара украла лук с ларя.</a:t>
            </a:r>
            <a:br>
              <a:rPr lang="ru-RU" dirty="0" smtClean="0"/>
            </a:br>
            <a:r>
              <a:rPr lang="ru-RU" dirty="0" smtClean="0"/>
              <a:t>Мамаша </a:t>
            </a:r>
            <a:r>
              <a:rPr lang="ru-RU" dirty="0" err="1" smtClean="0"/>
              <a:t>Ромаше</a:t>
            </a:r>
            <a:r>
              <a:rPr lang="ru-RU" dirty="0" smtClean="0"/>
              <a:t> дала сыворотку из-под простокваши.</a:t>
            </a:r>
            <a:br>
              <a:rPr lang="ru-RU" dirty="0" smtClean="0"/>
            </a:br>
            <a:r>
              <a:rPr lang="ru-RU" dirty="0" smtClean="0"/>
              <a:t>Король-орел, орел-король.</a:t>
            </a:r>
            <a:br>
              <a:rPr lang="ru-RU" dirty="0" smtClean="0"/>
            </a:br>
            <a:r>
              <a:rPr lang="ru-RU" dirty="0" smtClean="0"/>
              <a:t>Во мраке раки шумят в драке.</a:t>
            </a:r>
            <a:br>
              <a:rPr lang="ru-RU" dirty="0" smtClean="0"/>
            </a:br>
            <a:r>
              <a:rPr lang="ru-RU" dirty="0" smtClean="0"/>
              <a:t>На горе Арарат рвала Варвара виноград.</a:t>
            </a:r>
            <a:br>
              <a:rPr lang="ru-RU" dirty="0" smtClean="0"/>
            </a:br>
            <a:r>
              <a:rPr lang="ru-RU" dirty="0" smtClean="0"/>
              <a:t>А мне не до недомогания.</a:t>
            </a:r>
            <a:br>
              <a:rPr lang="ru-RU" dirty="0" smtClean="0"/>
            </a:br>
            <a:r>
              <a:rPr lang="ru-RU" dirty="0" smtClean="0"/>
              <a:t>У Сени и Сани в сетях сом с усами.</a:t>
            </a:r>
            <a:br>
              <a:rPr lang="ru-RU" dirty="0" smtClean="0"/>
            </a:br>
            <a:r>
              <a:rPr lang="ru-RU" dirty="0" smtClean="0"/>
              <a:t>Осип охрип, Архип осип.</a:t>
            </a:r>
            <a:br>
              <a:rPr lang="ru-RU" dirty="0" smtClean="0"/>
            </a:br>
            <a:r>
              <a:rPr lang="ru-RU" dirty="0" smtClean="0"/>
              <a:t>Свиристель свиристит свирелью.</a:t>
            </a:r>
            <a:br>
              <a:rPr lang="ru-RU" dirty="0" smtClean="0"/>
            </a:br>
            <a:r>
              <a:rPr lang="ru-RU" dirty="0" smtClean="0"/>
              <a:t>Жутко жуку жить на суку.</a:t>
            </a:r>
            <a:br>
              <a:rPr lang="ru-RU" dirty="0" smtClean="0"/>
            </a:br>
            <a:r>
              <a:rPr lang="ru-RU" dirty="0" smtClean="0"/>
              <a:t>Чешуя у щучки, щетинка — у </a:t>
            </a:r>
            <a:r>
              <a:rPr lang="ru-RU" dirty="0" err="1" smtClean="0"/>
              <a:t>чушки</a:t>
            </a:r>
            <a:r>
              <a:rPr lang="ru-RU" dirty="0" smtClean="0"/>
              <a:t>.</a:t>
            </a:r>
            <a:br>
              <a:rPr lang="ru-RU" dirty="0" smtClean="0"/>
            </a:br>
            <a:r>
              <a:rPr lang="ru-RU" dirty="0" smtClean="0"/>
              <a:t>У Кондрата куртка коротковата и др.</a:t>
            </a:r>
            <a:br>
              <a:rPr lang="ru-RU" dirty="0" smtClean="0"/>
            </a:b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827584" y="332656"/>
            <a:ext cx="7704856" cy="6740307"/>
          </a:xfrm>
          <a:prstGeom prst="rect">
            <a:avLst/>
          </a:prstGeom>
          <a:noFill/>
        </p:spPr>
        <p:txBody>
          <a:bodyPr wrap="square" rtlCol="0">
            <a:spAutoFit/>
          </a:bodyPr>
          <a:lstStyle/>
          <a:p>
            <a:r>
              <a:rPr lang="ru-RU" b="1" dirty="0" smtClean="0"/>
              <a:t>Пальчиковые игры со словами</a:t>
            </a:r>
            <a:r>
              <a:rPr lang="ru-RU" dirty="0" smtClean="0"/>
              <a:t/>
            </a:r>
            <a:br>
              <a:rPr lang="ru-RU" dirty="0" smtClean="0"/>
            </a:br>
            <a:r>
              <a:rPr lang="ru-RU" dirty="0" smtClean="0"/>
              <a:t/>
            </a:r>
            <a:br>
              <a:rPr lang="ru-RU" dirty="0" smtClean="0"/>
            </a:br>
            <a:r>
              <a:rPr lang="ru-RU" dirty="0" smtClean="0"/>
              <a:t>Готовясь «переложить скороговорки на пальцы», попробуйте сначала четко, не торопясь произнести скороговорку с одновременным движением рук. Затем темп постепенно ускоряется, можно менять ритм, громкость, интонацию. Такие пальчиковые игры способствуют подготовке руки к письму, развивая мелкую моторику рук, внимание, воображение и память.</a:t>
            </a:r>
            <a:br>
              <a:rPr lang="ru-RU" dirty="0" smtClean="0"/>
            </a:br>
            <a:r>
              <a:rPr lang="ru-RU" dirty="0" smtClean="0"/>
              <a:t/>
            </a:r>
            <a:br>
              <a:rPr lang="ru-RU" dirty="0" smtClean="0"/>
            </a:br>
            <a:r>
              <a:rPr lang="ru-RU" dirty="0" smtClean="0"/>
              <a:t>Идут бобры в сыры боры.</a:t>
            </a:r>
            <a:br>
              <a:rPr lang="ru-RU" dirty="0" smtClean="0"/>
            </a:br>
            <a:r>
              <a:rPr lang="ru-RU" dirty="0" smtClean="0"/>
              <a:t>Обе ладони лежат на столе, затем,</a:t>
            </a:r>
            <a:br>
              <a:rPr lang="ru-RU" dirty="0" smtClean="0"/>
            </a:br>
            <a:r>
              <a:rPr lang="ru-RU" dirty="0" smtClean="0"/>
              <a:t>поочередно, одна — сжимается в кулак, другая — распрямляется.</a:t>
            </a:r>
            <a:br>
              <a:rPr lang="ru-RU" dirty="0" smtClean="0"/>
            </a:br>
            <a:r>
              <a:rPr lang="ru-RU" dirty="0" smtClean="0"/>
              <a:t/>
            </a:r>
            <a:br>
              <a:rPr lang="ru-RU" dirty="0" smtClean="0"/>
            </a:br>
            <a:r>
              <a:rPr lang="ru-RU" dirty="0" smtClean="0"/>
              <a:t>Слишком много ножек</a:t>
            </a:r>
            <a:br>
              <a:rPr lang="ru-RU" dirty="0" smtClean="0"/>
            </a:br>
            <a:r>
              <a:rPr lang="ru-RU" dirty="0" smtClean="0"/>
              <a:t>У сороконожек</a:t>
            </a:r>
            <a:br>
              <a:rPr lang="ru-RU" dirty="0" smtClean="0"/>
            </a:br>
            <a:r>
              <a:rPr lang="ru-RU" dirty="0" smtClean="0"/>
              <a:t>Пальчики обеих рук «бегают» по столу, как по клавишам.</a:t>
            </a:r>
            <a:br>
              <a:rPr lang="ru-RU" dirty="0" smtClean="0"/>
            </a:br>
            <a:r>
              <a:rPr lang="ru-RU" dirty="0" smtClean="0"/>
              <a:t/>
            </a:r>
            <a:br>
              <a:rPr lang="ru-RU" dirty="0" smtClean="0"/>
            </a:br>
            <a:r>
              <a:rPr lang="ru-RU" dirty="0" smtClean="0"/>
              <a:t>Нисколько не скользко,</a:t>
            </a:r>
            <a:br>
              <a:rPr lang="ru-RU" dirty="0" smtClean="0"/>
            </a:br>
            <a:r>
              <a:rPr lang="ru-RU" dirty="0" smtClean="0"/>
              <a:t>Не скользко нисколько.</a:t>
            </a:r>
            <a:br>
              <a:rPr lang="ru-RU" dirty="0" smtClean="0"/>
            </a:br>
            <a:r>
              <a:rPr lang="ru-RU" dirty="0" smtClean="0"/>
              <a:t>Левая ладонь лежит на столе </a:t>
            </a:r>
            <a:r>
              <a:rPr lang="ru-RU" dirty="0" smtClean="0"/>
              <a:t>внутренней стороной </a:t>
            </a:r>
            <a:r>
              <a:rPr lang="ru-RU" dirty="0" smtClean="0"/>
              <a:t>вниз, правая чуть сжата в </a:t>
            </a:r>
            <a:r>
              <a:rPr lang="ru-RU" dirty="0" smtClean="0"/>
              <a:t>кулак и </a:t>
            </a:r>
            <a:r>
              <a:rPr lang="ru-RU" dirty="0" smtClean="0"/>
              <a:t>тоже лежит на столе; с одновременным произнесением слов правая ладонь скользит вперед, постепенно распрямляясь, левая — движется «к себе» и постепенно сжимается в кулак; идет смена положения рук на каждое слово.</a:t>
            </a:r>
            <a:br>
              <a:rPr lang="ru-RU" dirty="0" smtClean="0"/>
            </a:b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763689" y="1268760"/>
            <a:ext cx="5616624" cy="5078313"/>
          </a:xfrm>
          <a:prstGeom prst="rect">
            <a:avLst/>
          </a:prstGeom>
          <a:noFill/>
        </p:spPr>
        <p:txBody>
          <a:bodyPr wrap="square" rtlCol="0">
            <a:spAutoFit/>
          </a:bodyPr>
          <a:lstStyle/>
          <a:p>
            <a:r>
              <a:rPr lang="ru-RU" b="1" u="sng" dirty="0" smtClean="0"/>
              <a:t>Мышка в норке,</a:t>
            </a:r>
            <a:r>
              <a:rPr lang="ru-RU" dirty="0" smtClean="0"/>
              <a:t/>
            </a:r>
            <a:br>
              <a:rPr lang="ru-RU" dirty="0" smtClean="0"/>
            </a:br>
            <a:r>
              <a:rPr lang="ru-RU" dirty="0" smtClean="0"/>
              <a:t>Пальчики правой руки собраны в щепотку («мышка»), левая ладонь («норка» прячет «мышку») ловит кончики пальцев левой руки.</a:t>
            </a:r>
            <a:br>
              <a:rPr lang="ru-RU" dirty="0" smtClean="0"/>
            </a:br>
            <a:r>
              <a:rPr lang="ru-RU" b="1" u="sng" dirty="0" smtClean="0"/>
              <a:t>Мишка </a:t>
            </a:r>
            <a:r>
              <a:rPr lang="ru-RU" b="1" u="sng" dirty="0" smtClean="0"/>
              <a:t>на горке.</a:t>
            </a:r>
            <a:r>
              <a:rPr lang="ru-RU" dirty="0" smtClean="0"/>
              <a:t/>
            </a:r>
            <a:br>
              <a:rPr lang="ru-RU" dirty="0" smtClean="0"/>
            </a:br>
            <a:r>
              <a:rPr lang="ru-RU" dirty="0" smtClean="0"/>
              <a:t>Ладони — на себя, все пальцы, кроме</a:t>
            </a:r>
            <a:br>
              <a:rPr lang="ru-RU" dirty="0" smtClean="0"/>
            </a:br>
            <a:r>
              <a:rPr lang="ru-RU" dirty="0" smtClean="0"/>
              <a:t>больших («уши медведя»), выставлены вверх, ладони от себя (вверх) образуют «горку».</a:t>
            </a:r>
            <a:br>
              <a:rPr lang="ru-RU" dirty="0" smtClean="0"/>
            </a:br>
            <a:r>
              <a:rPr lang="ru-RU" b="1" u="sng" dirty="0" smtClean="0"/>
              <a:t>Два </a:t>
            </a:r>
            <a:r>
              <a:rPr lang="ru-RU" b="1" u="sng" dirty="0" smtClean="0"/>
              <a:t>щенка,</a:t>
            </a:r>
            <a:r>
              <a:rPr lang="ru-RU" dirty="0" smtClean="0"/>
              <a:t/>
            </a:r>
            <a:br>
              <a:rPr lang="ru-RU" dirty="0" smtClean="0"/>
            </a:br>
            <a:r>
              <a:rPr lang="ru-RU" dirty="0" smtClean="0"/>
              <a:t>Кулаки правой и левой руки поочередно ставятся на стол ребром.</a:t>
            </a:r>
            <a:br>
              <a:rPr lang="ru-RU" dirty="0" smtClean="0"/>
            </a:br>
            <a:r>
              <a:rPr lang="ru-RU" b="1" u="sng" dirty="0" smtClean="0"/>
              <a:t>Щека </a:t>
            </a:r>
            <a:r>
              <a:rPr lang="ru-RU" b="1" u="sng" dirty="0" smtClean="0"/>
              <a:t>к щеке,</a:t>
            </a:r>
            <a:r>
              <a:rPr lang="ru-RU" dirty="0" smtClean="0"/>
              <a:t/>
            </a:r>
            <a:br>
              <a:rPr lang="ru-RU" dirty="0" smtClean="0"/>
            </a:br>
            <a:r>
              <a:rPr lang="ru-RU" dirty="0" smtClean="0"/>
              <a:t>Кулачки трутся друг о друга.</a:t>
            </a:r>
            <a:br>
              <a:rPr lang="ru-RU" dirty="0" smtClean="0"/>
            </a:br>
            <a:r>
              <a:rPr lang="ru-RU" b="1" u="sng" dirty="0" smtClean="0"/>
              <a:t>Щиплют </a:t>
            </a:r>
            <a:r>
              <a:rPr lang="ru-RU" b="1" u="sng" dirty="0" smtClean="0"/>
              <a:t>щетку</a:t>
            </a:r>
            <a:r>
              <a:rPr lang="ru-RU" dirty="0" smtClean="0"/>
              <a:t/>
            </a:r>
            <a:br>
              <a:rPr lang="ru-RU" dirty="0" smtClean="0"/>
            </a:br>
            <a:r>
              <a:rPr lang="ru-RU" dirty="0" smtClean="0"/>
              <a:t>Правая ладонь обхватывает кончики пальцев левой,</a:t>
            </a:r>
            <a:br>
              <a:rPr lang="ru-RU" dirty="0" smtClean="0"/>
            </a:br>
            <a:r>
              <a:rPr lang="ru-RU" dirty="0" smtClean="0"/>
              <a:t>и </a:t>
            </a:r>
            <a:r>
              <a:rPr lang="ru-RU" dirty="0" smtClean="0"/>
              <a:t>наоборот.</a:t>
            </a:r>
            <a:br>
              <a:rPr lang="ru-RU" dirty="0" smtClean="0"/>
            </a:br>
            <a:r>
              <a:rPr lang="ru-RU" dirty="0" smtClean="0"/>
              <a:t/>
            </a:r>
            <a:br>
              <a:rPr lang="ru-RU" dirty="0" smtClean="0"/>
            </a:b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539552" y="548680"/>
            <a:ext cx="7416824" cy="5909310"/>
          </a:xfrm>
          <a:prstGeom prst="rect">
            <a:avLst/>
          </a:prstGeom>
          <a:noFill/>
        </p:spPr>
        <p:txBody>
          <a:bodyPr wrap="square" rtlCol="0">
            <a:spAutoFit/>
          </a:bodyPr>
          <a:lstStyle/>
          <a:p>
            <a:r>
              <a:rPr lang="ru-RU" b="1" dirty="0" smtClean="0"/>
              <a:t>Расскажите стихи руками и словами.</a:t>
            </a:r>
            <a:r>
              <a:rPr lang="ru-RU" dirty="0" smtClean="0"/>
              <a:t/>
            </a:r>
            <a:br>
              <a:rPr lang="ru-RU" dirty="0" smtClean="0"/>
            </a:br>
            <a:r>
              <a:rPr lang="ru-RU" dirty="0" smtClean="0"/>
              <a:t/>
            </a:r>
            <a:br>
              <a:rPr lang="ru-RU" dirty="0" smtClean="0"/>
            </a:br>
            <a:r>
              <a:rPr lang="ru-RU" dirty="0" err="1" smtClean="0"/>
              <a:t>Бей,барабан</a:t>
            </a:r>
            <a:r>
              <a:rPr lang="ru-RU" dirty="0" smtClean="0"/>
              <a:t>!</a:t>
            </a:r>
            <a:br>
              <a:rPr lang="ru-RU" dirty="0" smtClean="0"/>
            </a:br>
            <a:r>
              <a:rPr lang="ru-RU" dirty="0" smtClean="0"/>
              <a:t>Барабан, барабань!</a:t>
            </a:r>
            <a:br>
              <a:rPr lang="ru-RU" dirty="0" smtClean="0"/>
            </a:br>
            <a:r>
              <a:rPr lang="ru-RU" dirty="0" smtClean="0"/>
              <a:t>&lt;...&gt;</a:t>
            </a:r>
            <a:r>
              <a:rPr lang="ru-RU" dirty="0" err="1" smtClean="0"/>
              <a:t>Баарбей</a:t>
            </a:r>
            <a:r>
              <a:rPr lang="ru-RU" dirty="0" smtClean="0"/>
              <a:t>!</a:t>
            </a:r>
            <a:br>
              <a:rPr lang="ru-RU" dirty="0" smtClean="0"/>
            </a:br>
            <a:r>
              <a:rPr lang="ru-RU" dirty="0" err="1" smtClean="0"/>
              <a:t>Баарбань</a:t>
            </a:r>
            <a:r>
              <a:rPr lang="ru-RU" dirty="0" smtClean="0"/>
              <a:t>!</a:t>
            </a:r>
            <a:br>
              <a:rPr lang="ru-RU" dirty="0" smtClean="0"/>
            </a:br>
            <a:r>
              <a:rPr lang="ru-RU" dirty="0" err="1" smtClean="0"/>
              <a:t>Баарабан</a:t>
            </a:r>
            <a:r>
              <a:rPr lang="ru-RU" dirty="0" smtClean="0"/>
              <a:t>!</a:t>
            </a:r>
            <a:br>
              <a:rPr lang="ru-RU" dirty="0" smtClean="0"/>
            </a:br>
            <a:r>
              <a:rPr lang="ru-RU" dirty="0" smtClean="0"/>
              <a:t>В. Маяковский</a:t>
            </a:r>
            <a:br>
              <a:rPr lang="ru-RU" dirty="0" smtClean="0"/>
            </a:br>
            <a:r>
              <a:rPr lang="ru-RU" dirty="0" smtClean="0"/>
              <a:t/>
            </a:r>
            <a:br>
              <a:rPr lang="ru-RU" dirty="0" smtClean="0"/>
            </a:br>
            <a:r>
              <a:rPr lang="ru-RU" dirty="0" smtClean="0"/>
              <a:t>Не по тропе, а около</a:t>
            </a:r>
            <a:br>
              <a:rPr lang="ru-RU" dirty="0" smtClean="0"/>
            </a:br>
            <a:r>
              <a:rPr lang="ru-RU" dirty="0" smtClean="0"/>
              <a:t>Катилось «о» и охало.</a:t>
            </a:r>
            <a:br>
              <a:rPr lang="ru-RU" dirty="0" smtClean="0"/>
            </a:br>
            <a:r>
              <a:rPr lang="ru-RU" dirty="0" smtClean="0"/>
              <a:t>«О» охало, «о» окало</a:t>
            </a:r>
            <a:br>
              <a:rPr lang="ru-RU" dirty="0" smtClean="0"/>
            </a:br>
            <a:r>
              <a:rPr lang="ru-RU" dirty="0" smtClean="0"/>
              <a:t>Не на тропе, а около.</a:t>
            </a:r>
            <a:br>
              <a:rPr lang="ru-RU" dirty="0" smtClean="0"/>
            </a:br>
            <a:r>
              <a:rPr lang="ru-RU" dirty="0" smtClean="0"/>
              <a:t>И. Демьянов</a:t>
            </a:r>
            <a:br>
              <a:rPr lang="ru-RU" dirty="0" smtClean="0"/>
            </a:br>
            <a:r>
              <a:rPr lang="ru-RU" dirty="0" smtClean="0"/>
              <a:t/>
            </a:r>
            <a:br>
              <a:rPr lang="ru-RU" dirty="0" smtClean="0"/>
            </a:br>
            <a:r>
              <a:rPr lang="ru-RU" dirty="0" smtClean="0"/>
              <a:t>Были галчата в гостях у волчат.</a:t>
            </a:r>
            <a:br>
              <a:rPr lang="ru-RU" dirty="0" smtClean="0"/>
            </a:br>
            <a:r>
              <a:rPr lang="ru-RU" dirty="0" smtClean="0"/>
              <a:t>Были волчата в гостях у галчат.</a:t>
            </a:r>
            <a:br>
              <a:rPr lang="ru-RU" dirty="0" smtClean="0"/>
            </a:br>
            <a:r>
              <a:rPr lang="ru-RU" dirty="0" smtClean="0"/>
              <a:t>Нынче волчата галдят, как галчата,</a:t>
            </a:r>
            <a:br>
              <a:rPr lang="ru-RU" dirty="0" smtClean="0"/>
            </a:br>
            <a:r>
              <a:rPr lang="ru-RU" dirty="0" smtClean="0"/>
              <a:t>И, как волчата, галчата молчат.</a:t>
            </a:r>
            <a:br>
              <a:rPr lang="ru-RU" dirty="0" smtClean="0"/>
            </a:br>
            <a:r>
              <a:rPr lang="ru-RU" dirty="0" smtClean="0"/>
              <a:t>М. </a:t>
            </a:r>
            <a:r>
              <a:rPr lang="ru-RU" dirty="0" err="1" smtClean="0"/>
              <a:t>Бородицкая</a:t>
            </a:r>
            <a:r>
              <a:rPr lang="ru-RU" dirty="0" smtClean="0"/>
              <a:t/>
            </a:r>
            <a:br>
              <a:rPr lang="ru-RU" dirty="0" smtClean="0"/>
            </a:br>
            <a:endParaRPr lang="ru-RU" dirty="0"/>
          </a:p>
        </p:txBody>
      </p:sp>
      <p:sp>
        <p:nvSpPr>
          <p:cNvPr id="4" name="TextBox 3"/>
          <p:cNvSpPr txBox="1"/>
          <p:nvPr/>
        </p:nvSpPr>
        <p:spPr>
          <a:xfrm>
            <a:off x="4427985" y="620688"/>
            <a:ext cx="4536504" cy="646331"/>
          </a:xfrm>
          <a:prstGeom prst="rect">
            <a:avLst/>
          </a:prstGeom>
          <a:noFill/>
        </p:spPr>
        <p:txBody>
          <a:bodyPr wrap="square" rtlCol="0">
            <a:spAutoFit/>
          </a:bodyPr>
          <a:lstStyle/>
          <a:p>
            <a:r>
              <a:rPr lang="ru-RU" dirty="0" smtClean="0"/>
              <a:t/>
            </a:r>
            <a:br>
              <a:rPr lang="ru-RU" dirty="0" smtClean="0"/>
            </a:br>
            <a:endParaRPr lang="ru-RU" dirty="0"/>
          </a:p>
        </p:txBody>
      </p:sp>
      <p:sp>
        <p:nvSpPr>
          <p:cNvPr id="5" name="TextBox 4"/>
          <p:cNvSpPr txBox="1"/>
          <p:nvPr/>
        </p:nvSpPr>
        <p:spPr>
          <a:xfrm>
            <a:off x="4211960" y="980728"/>
            <a:ext cx="5112567" cy="6186309"/>
          </a:xfrm>
          <a:prstGeom prst="rect">
            <a:avLst/>
          </a:prstGeom>
          <a:noFill/>
        </p:spPr>
        <p:txBody>
          <a:bodyPr wrap="square" rtlCol="0">
            <a:spAutoFit/>
          </a:bodyPr>
          <a:lstStyle/>
          <a:p>
            <a:r>
              <a:rPr lang="ru-RU" b="1" dirty="0" err="1" smtClean="0"/>
              <a:t>Скрут</a:t>
            </a:r>
            <a:endParaRPr lang="ru-RU" b="1" dirty="0" smtClean="0"/>
          </a:p>
          <a:p>
            <a:r>
              <a:rPr lang="ru-RU" dirty="0" smtClean="0"/>
              <a:t/>
            </a:r>
            <a:br>
              <a:rPr lang="ru-RU" dirty="0" smtClean="0"/>
            </a:br>
            <a:r>
              <a:rPr lang="ru-RU" dirty="0" smtClean="0"/>
              <a:t>Кто </a:t>
            </a:r>
            <a:r>
              <a:rPr lang="ru-RU" dirty="0" smtClean="0"/>
              <a:t>живет под потолком? Руки в стороны.</a:t>
            </a:r>
            <a:br>
              <a:rPr lang="ru-RU" dirty="0" smtClean="0"/>
            </a:br>
            <a:r>
              <a:rPr lang="ru-RU" dirty="0" smtClean="0"/>
              <a:t>Гном. Руки — «колпачок» над головой.</a:t>
            </a:r>
            <a:br>
              <a:rPr lang="ru-RU" dirty="0" smtClean="0"/>
            </a:br>
            <a:r>
              <a:rPr lang="ru-RU" dirty="0" smtClean="0"/>
              <a:t>У него есть борода? Руки в стороны.</a:t>
            </a:r>
            <a:br>
              <a:rPr lang="ru-RU" dirty="0" smtClean="0"/>
            </a:br>
            <a:r>
              <a:rPr lang="ru-RU" dirty="0" smtClean="0"/>
              <a:t>Да. Кисти рук у подбородка.</a:t>
            </a:r>
            <a:br>
              <a:rPr lang="ru-RU" dirty="0" smtClean="0"/>
            </a:br>
            <a:r>
              <a:rPr lang="ru-RU" dirty="0" smtClean="0"/>
              <a:t>И манишка и жилет? Руки в стороны.</a:t>
            </a:r>
            <a:br>
              <a:rPr lang="ru-RU" dirty="0" smtClean="0"/>
            </a:br>
            <a:r>
              <a:rPr lang="ru-RU" dirty="0" smtClean="0"/>
              <a:t>Нет. Руки к груди.</a:t>
            </a:r>
            <a:br>
              <a:rPr lang="ru-RU" dirty="0" smtClean="0"/>
            </a:br>
            <a:r>
              <a:rPr lang="ru-RU" dirty="0" smtClean="0"/>
              <a:t>Как встает он по утрам? Руки вытянуты вверх.</a:t>
            </a:r>
            <a:br>
              <a:rPr lang="ru-RU" dirty="0" smtClean="0"/>
            </a:br>
            <a:r>
              <a:rPr lang="ru-RU" dirty="0" smtClean="0"/>
              <a:t>Сам. Руки в боки.</a:t>
            </a:r>
            <a:br>
              <a:rPr lang="ru-RU" dirty="0" smtClean="0"/>
            </a:br>
            <a:r>
              <a:rPr lang="ru-RU" dirty="0" smtClean="0"/>
              <a:t>Кто с ним утром кофе пьет? Руки в стороны.</a:t>
            </a:r>
            <a:br>
              <a:rPr lang="ru-RU" dirty="0" smtClean="0"/>
            </a:br>
            <a:r>
              <a:rPr lang="ru-RU" dirty="0" smtClean="0"/>
              <a:t>Кот. Пальчики — «усики».</a:t>
            </a:r>
            <a:br>
              <a:rPr lang="ru-RU" dirty="0" smtClean="0"/>
            </a:br>
            <a:r>
              <a:rPr lang="ru-RU" dirty="0" smtClean="0"/>
              <a:t>И давно он там живет? Руки в стороны.</a:t>
            </a:r>
            <a:br>
              <a:rPr lang="ru-RU" dirty="0" smtClean="0"/>
            </a:br>
            <a:r>
              <a:rPr lang="ru-RU" dirty="0" smtClean="0"/>
              <a:t>Год. Указательный пальчик правой руки — вверх.</a:t>
            </a:r>
            <a:br>
              <a:rPr lang="ru-RU" dirty="0" smtClean="0"/>
            </a:br>
            <a:r>
              <a:rPr lang="ru-RU" dirty="0" smtClean="0"/>
              <a:t>Кто с ним бегает вдоль крыш? Руки в стороны.</a:t>
            </a:r>
            <a:br>
              <a:rPr lang="ru-RU" dirty="0" smtClean="0"/>
            </a:br>
            <a:r>
              <a:rPr lang="ru-RU" dirty="0" smtClean="0"/>
              <a:t>Мышь. Ладошки — «ушки».</a:t>
            </a:r>
            <a:br>
              <a:rPr lang="ru-RU" dirty="0" smtClean="0"/>
            </a:br>
            <a:r>
              <a:rPr lang="ru-RU" dirty="0" smtClean="0"/>
              <a:t>Ну а как его зовут? Руки в стороны.</a:t>
            </a:r>
            <a:br>
              <a:rPr lang="ru-RU" dirty="0" smtClean="0"/>
            </a:br>
            <a:r>
              <a:rPr lang="ru-RU" dirty="0" err="1" smtClean="0"/>
              <a:t>Скрут</a:t>
            </a:r>
            <a:r>
              <a:rPr lang="ru-RU" dirty="0" smtClean="0"/>
              <a:t>. Переплетены пальчики обеих рук.</a:t>
            </a:r>
            <a:br>
              <a:rPr lang="ru-RU" dirty="0" smtClean="0"/>
            </a:br>
            <a:r>
              <a:rPr lang="ru-RU" dirty="0" smtClean="0"/>
              <a:t>Он капризничает, да? Руки в стороны.</a:t>
            </a:r>
            <a:br>
              <a:rPr lang="ru-RU" dirty="0" smtClean="0"/>
            </a:br>
            <a:r>
              <a:rPr lang="ru-RU" dirty="0" err="1" smtClean="0"/>
              <a:t>Ни-ког-да</a:t>
            </a:r>
            <a:r>
              <a:rPr lang="ru-RU" dirty="0" smtClean="0"/>
              <a:t>!.. Хлопки.</a:t>
            </a:r>
            <a:br>
              <a:rPr lang="ru-RU" dirty="0" smtClean="0"/>
            </a:br>
            <a:r>
              <a:rPr lang="ru-RU" dirty="0" smtClean="0"/>
              <a:t>Саша Черный</a:t>
            </a:r>
            <a:br>
              <a:rPr lang="ru-RU" dirty="0" smtClean="0"/>
            </a:b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691680" y="0"/>
            <a:ext cx="7272808" cy="7848302"/>
          </a:xfrm>
          <a:prstGeom prst="rect">
            <a:avLst/>
          </a:prstGeom>
          <a:noFill/>
        </p:spPr>
        <p:txBody>
          <a:bodyPr wrap="square" rtlCol="0">
            <a:spAutoFit/>
          </a:bodyPr>
          <a:lstStyle/>
          <a:p>
            <a:r>
              <a:rPr lang="ru-RU" b="1" dirty="0" smtClean="0"/>
              <a:t>Три пингвина</a:t>
            </a:r>
            <a:r>
              <a:rPr lang="ru-RU" dirty="0" smtClean="0"/>
              <a:t/>
            </a:r>
            <a:br>
              <a:rPr lang="ru-RU" dirty="0" smtClean="0"/>
            </a:br>
            <a:r>
              <a:rPr lang="ru-RU" dirty="0" smtClean="0"/>
              <a:t>Жили-были три пингвина Хлопки.</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Хорошо и дружно жили Ладошка «моет» ладошку.</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Как-то утром на рыбалку Хлопки.</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Зашагали в перевалку Ладошки шлепают по столу.</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Наловили много рыбы Вращение кистей рук к себе.</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И еще поймать могли бы Вращение кистей рук от себя.</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Съели дружно все до крошки Хлопки.</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Кроме маленькой рыбешки Хлопки.</a:t>
            </a:r>
            <a:br>
              <a:rPr lang="ru-RU" dirty="0" smtClean="0"/>
            </a:br>
            <a:r>
              <a:rPr lang="ru-RU" dirty="0" smtClean="0"/>
              <a:t>Пик, Пак, </a:t>
            </a:r>
            <a:r>
              <a:rPr lang="ru-RU" dirty="0" err="1" smtClean="0"/>
              <a:t>Пок</a:t>
            </a:r>
            <a:r>
              <a:rPr lang="ru-RU" dirty="0" smtClean="0"/>
              <a:t>. Удары по столу.</a:t>
            </a:r>
            <a:br>
              <a:rPr lang="ru-RU" dirty="0" smtClean="0"/>
            </a:br>
            <a:r>
              <a:rPr lang="ru-RU" dirty="0" smtClean="0"/>
              <a:t>Дружно </a:t>
            </a:r>
            <a:r>
              <a:rPr lang="ru-RU" dirty="0" err="1" smtClean="0"/>
              <a:t>бросилися</a:t>
            </a:r>
            <a:r>
              <a:rPr lang="ru-RU" dirty="0" smtClean="0"/>
              <a:t> в драку Удары кулачками друг о друга.</a:t>
            </a:r>
            <a:br>
              <a:rPr lang="ru-RU" dirty="0" smtClean="0"/>
            </a:br>
            <a:r>
              <a:rPr lang="ru-RU" dirty="0" smtClean="0"/>
              <a:t>Пик, Пак, </a:t>
            </a:r>
            <a:r>
              <a:rPr lang="ru-RU" dirty="0" err="1" smtClean="0"/>
              <a:t>Пок</a:t>
            </a:r>
            <a:r>
              <a:rPr lang="ru-RU" dirty="0" smtClean="0"/>
              <a:t>. Хлопки.</a:t>
            </a:r>
            <a:br>
              <a:rPr lang="ru-RU" dirty="0" smtClean="0"/>
            </a:br>
            <a:r>
              <a:rPr lang="ru-RU" dirty="0" smtClean="0"/>
              <a:t>Учинив большую свалку. Удары кулачками о стол.</a:t>
            </a:r>
            <a:br>
              <a:rPr lang="ru-RU" dirty="0" smtClean="0"/>
            </a:br>
            <a:r>
              <a:rPr lang="ru-RU" dirty="0" smtClean="0"/>
              <a:t>Пик, Пак, </a:t>
            </a:r>
            <a:r>
              <a:rPr lang="ru-RU" dirty="0" err="1" smtClean="0"/>
              <a:t>Пок</a:t>
            </a:r>
            <a:r>
              <a:rPr lang="ru-RU" dirty="0" smtClean="0"/>
              <a:t>. Хлопки.</a:t>
            </a:r>
            <a:br>
              <a:rPr lang="ru-RU" dirty="0" smtClean="0"/>
            </a:br>
            <a:r>
              <a:rPr lang="ru-RU" dirty="0" smtClean="0"/>
              <a:t>Чтобы жить все время дружно. Ладошка «моет» ладошку.</a:t>
            </a:r>
            <a:br>
              <a:rPr lang="ru-RU" dirty="0" smtClean="0"/>
            </a:br>
            <a:r>
              <a:rPr lang="ru-RU" dirty="0" smtClean="0"/>
              <a:t>Пик, Пак, </a:t>
            </a:r>
            <a:r>
              <a:rPr lang="ru-RU" dirty="0" err="1" smtClean="0"/>
              <a:t>Пок</a:t>
            </a:r>
            <a:r>
              <a:rPr lang="ru-RU" dirty="0" smtClean="0"/>
              <a:t>. Хлопки.</a:t>
            </a:r>
            <a:br>
              <a:rPr lang="ru-RU" dirty="0" smtClean="0"/>
            </a:br>
            <a:r>
              <a:rPr lang="ru-RU" dirty="0" smtClean="0"/>
              <a:t>Уступать друг другу нужно. Ладошка «моет» ладошку.</a:t>
            </a:r>
            <a:br>
              <a:rPr lang="ru-RU" dirty="0" smtClean="0"/>
            </a:br>
            <a:r>
              <a:rPr lang="ru-RU" dirty="0" smtClean="0"/>
              <a:t>Пик, Пак, </a:t>
            </a:r>
            <a:r>
              <a:rPr lang="ru-RU" dirty="0" err="1" smtClean="0"/>
              <a:t>Пок</a:t>
            </a:r>
            <a:r>
              <a:rPr lang="ru-RU" dirty="0" smtClean="0"/>
              <a:t>. Хлопки</a:t>
            </a:r>
            <a:r>
              <a:rPr lang="ru-RU" dirty="0" smtClean="0"/>
              <a:t>.   По </a:t>
            </a:r>
            <a:r>
              <a:rPr lang="ru-RU" dirty="0" smtClean="0"/>
              <a:t>А. </a:t>
            </a:r>
            <a:r>
              <a:rPr lang="ru-RU" dirty="0" err="1" smtClean="0"/>
              <a:t>Милн</a:t>
            </a:r>
            <a:r>
              <a:rPr lang="ru-RU" dirty="0" smtClean="0"/>
              <a:t/>
            </a:r>
            <a:br>
              <a:rPr lang="ru-RU" dirty="0" smtClean="0"/>
            </a:b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539552" y="548680"/>
            <a:ext cx="7704856" cy="5776327"/>
          </a:xfrm>
          <a:prstGeom prst="rect">
            <a:avLst/>
          </a:prstGeom>
          <a:noFill/>
        </p:spPr>
        <p:txBody>
          <a:bodyPr wrap="square" rtlCol="0">
            <a:spAutoFit/>
          </a:bodyPr>
          <a:lstStyle/>
          <a:p>
            <a:r>
              <a:rPr lang="ru-RU" b="1" dirty="0" smtClean="0"/>
              <a:t>Стишки для пальчикового театра</a:t>
            </a:r>
            <a:r>
              <a:rPr lang="ru-RU" dirty="0" smtClean="0"/>
              <a:t/>
            </a:r>
            <a:br>
              <a:rPr lang="ru-RU" dirty="0" smtClean="0"/>
            </a:br>
            <a:r>
              <a:rPr lang="ru-RU" dirty="0" smtClean="0"/>
              <a:t/>
            </a:r>
            <a:br>
              <a:rPr lang="ru-RU" dirty="0" smtClean="0"/>
            </a:br>
            <a:r>
              <a:rPr lang="ru-RU" b="1" u="sng" dirty="0" smtClean="0"/>
              <a:t>Считалка для мышки</a:t>
            </a:r>
            <a:r>
              <a:rPr lang="ru-RU" dirty="0" smtClean="0"/>
              <a:t/>
            </a:r>
            <a:br>
              <a:rPr lang="ru-RU" dirty="0" smtClean="0"/>
            </a:br>
            <a:r>
              <a:rPr lang="ru-RU" dirty="0" smtClean="0"/>
              <a:t>Раз</a:t>
            </a:r>
            <a:r>
              <a:rPr lang="ru-RU" dirty="0" smtClean="0"/>
              <a:t>, два, три, четыре —</a:t>
            </a:r>
            <a:br>
              <a:rPr lang="ru-RU" dirty="0" smtClean="0"/>
            </a:br>
            <a:r>
              <a:rPr lang="ru-RU" dirty="0" smtClean="0"/>
              <a:t>Сосчитаем дыры в сыре.</a:t>
            </a:r>
            <a:br>
              <a:rPr lang="ru-RU" dirty="0" smtClean="0"/>
            </a:br>
            <a:r>
              <a:rPr lang="ru-RU" dirty="0" smtClean="0"/>
              <a:t>Если в сыре много дыр,</a:t>
            </a:r>
            <a:br>
              <a:rPr lang="ru-RU" dirty="0" smtClean="0"/>
            </a:br>
            <a:r>
              <a:rPr lang="ru-RU" dirty="0" smtClean="0"/>
              <a:t>Значит, вкусным будет сыр.</a:t>
            </a:r>
            <a:br>
              <a:rPr lang="ru-RU" dirty="0" smtClean="0"/>
            </a:br>
            <a:r>
              <a:rPr lang="ru-RU" dirty="0" smtClean="0"/>
              <a:t>Если в нем одна дыра,</a:t>
            </a:r>
            <a:br>
              <a:rPr lang="ru-RU" dirty="0" smtClean="0"/>
            </a:br>
            <a:r>
              <a:rPr lang="ru-RU" dirty="0" smtClean="0"/>
              <a:t>Значит, вкусным был вчера.</a:t>
            </a:r>
            <a:br>
              <a:rPr lang="ru-RU" dirty="0" smtClean="0"/>
            </a:br>
            <a:r>
              <a:rPr lang="ru-RU" dirty="0" smtClean="0"/>
              <a:t>В. Левин</a:t>
            </a:r>
            <a:br>
              <a:rPr lang="ru-RU" dirty="0" smtClean="0"/>
            </a:br>
            <a:r>
              <a:rPr lang="ru-RU" b="1" u="sng" dirty="0" smtClean="0"/>
              <a:t>Яма</a:t>
            </a:r>
            <a:r>
              <a:rPr lang="ru-RU" dirty="0" smtClean="0"/>
              <a:t/>
            </a:r>
            <a:br>
              <a:rPr lang="ru-RU" dirty="0" smtClean="0"/>
            </a:br>
            <a:r>
              <a:rPr lang="ru-RU" dirty="0" smtClean="0"/>
              <a:t>Яму копал? Копал</a:t>
            </a:r>
            <a:r>
              <a:rPr lang="ru-RU" dirty="0" smtClean="0"/>
              <a:t>.</a:t>
            </a:r>
            <a:br>
              <a:rPr lang="ru-RU" dirty="0" smtClean="0"/>
            </a:br>
            <a:r>
              <a:rPr lang="ru-RU" dirty="0" smtClean="0"/>
              <a:t>В яму упал</a:t>
            </a:r>
            <a:r>
              <a:rPr lang="ru-RU" dirty="0" smtClean="0"/>
              <a:t>? Упал</a:t>
            </a:r>
            <a:r>
              <a:rPr lang="ru-RU" dirty="0" smtClean="0"/>
              <a:t>.</a:t>
            </a:r>
            <a:br>
              <a:rPr lang="ru-RU" dirty="0" smtClean="0"/>
            </a:br>
            <a:r>
              <a:rPr lang="ru-RU" dirty="0" smtClean="0"/>
              <a:t>В яме </a:t>
            </a:r>
            <a:r>
              <a:rPr lang="ru-RU" dirty="0" smtClean="0"/>
              <a:t>сидишь? Сижу</a:t>
            </a:r>
            <a:r>
              <a:rPr lang="ru-RU" dirty="0" smtClean="0"/>
              <a:t>.</a:t>
            </a:r>
            <a:br>
              <a:rPr lang="ru-RU" dirty="0" smtClean="0"/>
            </a:br>
            <a:r>
              <a:rPr lang="ru-RU" dirty="0" smtClean="0"/>
              <a:t>Лестницу ждешь</a:t>
            </a:r>
            <a:r>
              <a:rPr lang="ru-RU" dirty="0" smtClean="0"/>
              <a:t>? Жду</a:t>
            </a:r>
            <a:r>
              <a:rPr lang="ru-RU" dirty="0" smtClean="0"/>
              <a:t>.</a:t>
            </a:r>
            <a:br>
              <a:rPr lang="ru-RU" dirty="0" smtClean="0"/>
            </a:br>
            <a:r>
              <a:rPr lang="ru-RU" dirty="0" smtClean="0"/>
              <a:t>Яма </a:t>
            </a:r>
            <a:r>
              <a:rPr lang="ru-RU" dirty="0" smtClean="0"/>
              <a:t>сыра? Сыра</a:t>
            </a:r>
            <a:r>
              <a:rPr lang="ru-RU" dirty="0" smtClean="0"/>
              <a:t>.</a:t>
            </a:r>
            <a:br>
              <a:rPr lang="ru-RU" dirty="0" smtClean="0"/>
            </a:br>
            <a:r>
              <a:rPr lang="ru-RU" dirty="0" smtClean="0"/>
              <a:t>Как голова</a:t>
            </a:r>
            <a:r>
              <a:rPr lang="ru-RU" dirty="0" smtClean="0"/>
              <a:t>? Цела</a:t>
            </a:r>
            <a:r>
              <a:rPr lang="ru-RU" dirty="0" smtClean="0"/>
              <a:t>.</a:t>
            </a:r>
            <a:br>
              <a:rPr lang="ru-RU" dirty="0" smtClean="0"/>
            </a:br>
            <a:r>
              <a:rPr lang="ru-RU" dirty="0" smtClean="0"/>
              <a:t>Значит, </a:t>
            </a:r>
            <a:r>
              <a:rPr lang="ru-RU" dirty="0" smtClean="0"/>
              <a:t>живой? Живой</a:t>
            </a:r>
            <a:r>
              <a:rPr lang="ru-RU" dirty="0" smtClean="0"/>
              <a:t>.</a:t>
            </a:r>
            <a:br>
              <a:rPr lang="ru-RU" dirty="0" smtClean="0"/>
            </a:br>
            <a:r>
              <a:rPr lang="ru-RU" dirty="0" smtClean="0"/>
              <a:t>Ну, я пошел домой</a:t>
            </a:r>
            <a:r>
              <a:rPr lang="ru-RU" dirty="0" smtClean="0"/>
              <a:t>. О</a:t>
            </a:r>
            <a:r>
              <a:rPr lang="ru-RU" dirty="0" smtClean="0"/>
              <a:t>. Григорьев</a:t>
            </a:r>
            <a:br>
              <a:rPr lang="ru-RU" dirty="0" smtClean="0"/>
            </a:br>
            <a:endParaRPr lang="ru-RU" dirty="0"/>
          </a:p>
        </p:txBody>
      </p:sp>
      <p:sp>
        <p:nvSpPr>
          <p:cNvPr id="5" name="TextBox 4"/>
          <p:cNvSpPr txBox="1"/>
          <p:nvPr/>
        </p:nvSpPr>
        <p:spPr>
          <a:xfrm>
            <a:off x="4427984" y="1196752"/>
            <a:ext cx="3384376" cy="4524315"/>
          </a:xfrm>
          <a:prstGeom prst="rect">
            <a:avLst/>
          </a:prstGeom>
          <a:noFill/>
        </p:spPr>
        <p:txBody>
          <a:bodyPr wrap="square" rtlCol="0">
            <a:spAutoFit/>
          </a:bodyPr>
          <a:lstStyle/>
          <a:p>
            <a:r>
              <a:rPr lang="ru-RU" b="1" u="sng" dirty="0" smtClean="0"/>
              <a:t>Кто первый</a:t>
            </a:r>
            <a:r>
              <a:rPr lang="ru-RU" dirty="0" smtClean="0"/>
              <a:t/>
            </a:r>
            <a:br>
              <a:rPr lang="ru-RU" dirty="0" smtClean="0"/>
            </a:br>
            <a:r>
              <a:rPr lang="ru-RU" dirty="0" smtClean="0"/>
              <a:t>Кто </a:t>
            </a:r>
            <a:r>
              <a:rPr lang="ru-RU" dirty="0" smtClean="0"/>
              <a:t>кого обидел первым?</a:t>
            </a:r>
            <a:br>
              <a:rPr lang="ru-RU" dirty="0" smtClean="0"/>
            </a:br>
            <a:r>
              <a:rPr lang="ru-RU" dirty="0" smtClean="0"/>
              <a:t>Он меня!</a:t>
            </a:r>
            <a:br>
              <a:rPr lang="ru-RU" dirty="0" smtClean="0"/>
            </a:br>
            <a:r>
              <a:rPr lang="ru-RU" dirty="0" smtClean="0"/>
              <a:t>Нет, он меня!</a:t>
            </a:r>
            <a:br>
              <a:rPr lang="ru-RU" dirty="0" smtClean="0"/>
            </a:br>
            <a:r>
              <a:rPr lang="ru-RU" dirty="0" smtClean="0"/>
              <a:t>Кто кого ударил первый?</a:t>
            </a:r>
            <a:br>
              <a:rPr lang="ru-RU" dirty="0" smtClean="0"/>
            </a:br>
            <a:r>
              <a:rPr lang="ru-RU" dirty="0" smtClean="0"/>
              <a:t>Он меня!</a:t>
            </a:r>
            <a:br>
              <a:rPr lang="ru-RU" dirty="0" smtClean="0"/>
            </a:br>
            <a:r>
              <a:rPr lang="ru-RU" dirty="0" smtClean="0"/>
              <a:t>Нет, он меня!</a:t>
            </a:r>
            <a:br>
              <a:rPr lang="ru-RU" dirty="0" smtClean="0"/>
            </a:br>
            <a:r>
              <a:rPr lang="ru-RU" dirty="0" smtClean="0"/>
              <a:t>Вы же раньше так дружили!</a:t>
            </a:r>
            <a:br>
              <a:rPr lang="ru-RU" dirty="0" smtClean="0"/>
            </a:br>
            <a:r>
              <a:rPr lang="ru-RU" dirty="0" smtClean="0"/>
              <a:t>Я дружил!</a:t>
            </a:r>
            <a:br>
              <a:rPr lang="ru-RU" dirty="0" smtClean="0"/>
            </a:br>
            <a:r>
              <a:rPr lang="ru-RU" dirty="0" smtClean="0"/>
              <a:t>Ия дружил!</a:t>
            </a:r>
            <a:br>
              <a:rPr lang="ru-RU" dirty="0" smtClean="0"/>
            </a:br>
            <a:r>
              <a:rPr lang="ru-RU" dirty="0" smtClean="0"/>
              <a:t>Что же вы не поделили?</a:t>
            </a:r>
            <a:br>
              <a:rPr lang="ru-RU" dirty="0" smtClean="0"/>
            </a:br>
            <a:r>
              <a:rPr lang="ru-RU" dirty="0" smtClean="0"/>
              <a:t>Я забыл!</a:t>
            </a:r>
            <a:br>
              <a:rPr lang="ru-RU" dirty="0" smtClean="0"/>
            </a:br>
            <a:r>
              <a:rPr lang="ru-RU" dirty="0" smtClean="0"/>
              <a:t>И я забыл!</a:t>
            </a:r>
            <a:br>
              <a:rPr lang="ru-RU" dirty="0" smtClean="0"/>
            </a:br>
            <a:r>
              <a:rPr lang="ru-RU" dirty="0" smtClean="0"/>
              <a:t>В. Орлов</a:t>
            </a:r>
            <a:br>
              <a:rPr lang="ru-RU" dirty="0" smtClean="0"/>
            </a:br>
            <a:r>
              <a:rPr lang="ru-RU" dirty="0" smtClean="0"/>
              <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051720" y="1340768"/>
            <a:ext cx="5256584" cy="5355312"/>
          </a:xfrm>
          <a:prstGeom prst="rect">
            <a:avLst/>
          </a:prstGeom>
          <a:noFill/>
        </p:spPr>
        <p:txBody>
          <a:bodyPr wrap="square" rtlCol="0">
            <a:spAutoFit/>
          </a:bodyPr>
          <a:lstStyle/>
          <a:p>
            <a:r>
              <a:rPr lang="ru-RU" b="1" dirty="0" smtClean="0"/>
              <a:t>Русская игра «Гости».</a:t>
            </a:r>
            <a:r>
              <a:rPr lang="ru-RU" dirty="0" smtClean="0"/>
              <a:t/>
            </a:r>
            <a:br>
              <a:rPr lang="ru-RU" dirty="0" smtClean="0"/>
            </a:br>
            <a:r>
              <a:rPr lang="ru-RU" dirty="0" smtClean="0"/>
              <a:t/>
            </a:r>
            <a:br>
              <a:rPr lang="ru-RU" dirty="0" smtClean="0"/>
            </a:br>
            <a:r>
              <a:rPr lang="ru-RU" dirty="0" smtClean="0"/>
              <a:t>Ладони сомкнуты, пальцы прижаты друг к другу.</a:t>
            </a:r>
            <a:br>
              <a:rPr lang="ru-RU" dirty="0" smtClean="0"/>
            </a:br>
            <a:r>
              <a:rPr lang="ru-RU" dirty="0" smtClean="0"/>
              <a:t>Мама, мама! Мизинцы четыре раза постукивают друг о друга.</a:t>
            </a:r>
            <a:br>
              <a:rPr lang="ru-RU" dirty="0" smtClean="0"/>
            </a:br>
            <a:r>
              <a:rPr lang="ru-RU" dirty="0" smtClean="0"/>
              <a:t>Что, что, что? Три раза постукивают друг о друга указательные пальцы.</a:t>
            </a:r>
            <a:br>
              <a:rPr lang="ru-RU" dirty="0" smtClean="0"/>
            </a:br>
            <a:r>
              <a:rPr lang="ru-RU" dirty="0" smtClean="0"/>
              <a:t>Гости едут! Постукивают мизинцы.</a:t>
            </a:r>
            <a:br>
              <a:rPr lang="ru-RU" dirty="0" smtClean="0"/>
            </a:br>
            <a:r>
              <a:rPr lang="ru-RU" dirty="0" smtClean="0"/>
              <a:t>Ну и что? Постукивают указательные</a:t>
            </a:r>
            <a:br>
              <a:rPr lang="ru-RU" dirty="0" smtClean="0"/>
            </a:br>
            <a:r>
              <a:rPr lang="ru-RU" dirty="0" err="1" smtClean="0"/>
              <a:t>Здрасьте</a:t>
            </a:r>
            <a:r>
              <a:rPr lang="ru-RU" dirty="0" smtClean="0"/>
              <a:t>, </a:t>
            </a:r>
            <a:r>
              <a:rPr lang="ru-RU" dirty="0" err="1" smtClean="0"/>
              <a:t>здрасьте</a:t>
            </a:r>
            <a:r>
              <a:rPr lang="ru-RU" dirty="0" smtClean="0"/>
              <a:t>! Средний и безымянный пальцы дважды перекрещиваются с теми же пальцами другой руки, обходя их то справа, то слева.</a:t>
            </a:r>
            <a:br>
              <a:rPr lang="ru-RU" dirty="0" smtClean="0"/>
            </a:br>
            <a:r>
              <a:rPr lang="ru-RU" dirty="0" smtClean="0"/>
              <a:t>Чмок, чмок, чмок! Средний и безымянный пальцы постукивают по тем же пальцам другой руки. (Гости целуются.)</a:t>
            </a:r>
            <a:br>
              <a:rPr lang="ru-RU" dirty="0" smtClean="0"/>
            </a:br>
            <a:r>
              <a:rPr lang="ru-RU" dirty="0" smtClean="0"/>
              <a:t>Последние слова и движения повторяются дважды.</a:t>
            </a:r>
            <a:br>
              <a:rPr lang="ru-RU" dirty="0" smtClean="0"/>
            </a:b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691680" y="1052736"/>
            <a:ext cx="5976664" cy="4801314"/>
          </a:xfrm>
          <a:prstGeom prst="rect">
            <a:avLst/>
          </a:prstGeom>
          <a:noFill/>
        </p:spPr>
        <p:txBody>
          <a:bodyPr wrap="square" rtlCol="0">
            <a:spAutoFit/>
          </a:bodyPr>
          <a:lstStyle/>
          <a:p>
            <a:r>
              <a:rPr lang="ru-RU" dirty="0" smtClean="0"/>
              <a:t/>
            </a:r>
            <a:br>
              <a:rPr lang="ru-RU" dirty="0" smtClean="0"/>
            </a:br>
            <a:r>
              <a:rPr lang="ru-RU" b="1" dirty="0" smtClean="0"/>
              <a:t>Ритмопластика</a:t>
            </a:r>
            <a:r>
              <a:rPr lang="ru-RU" dirty="0" smtClean="0"/>
              <a:t/>
            </a:r>
            <a:br>
              <a:rPr lang="ru-RU" dirty="0" smtClean="0"/>
            </a:br>
            <a:r>
              <a:rPr lang="ru-RU" dirty="0" smtClean="0"/>
              <a:t/>
            </a:r>
            <a:br>
              <a:rPr lang="ru-RU" dirty="0" smtClean="0"/>
            </a:br>
            <a:r>
              <a:rPr lang="ru-RU" dirty="0" smtClean="0"/>
              <a:t>Развитие ребенка идет от движений и эмоций к слову. Детям легче выразить эмоции и чувства через пластику своего тела. Внутренний мир человека, язык его тела и жестов взаимосвязаны. Рефлекторная природа большинства реакций человека не позволяет даже взрослому в полной мере контролировать собственные жесты, позу и мимику. Мимика свидетельствует об эмоциональных реакциях. Под позой обычно понимают не только положение, которое принимает человек, но и движения, изменяющие это положение или влияющие на него (например, перемещение центра тяжести). Жестикуляция включает в себя все жесты рук, а также многие другие сигналы в виде действий (открывает дверь, вынимает из кармана носовой платок и др.).</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115616" y="1196752"/>
            <a:ext cx="6984776" cy="5078313"/>
          </a:xfrm>
          <a:prstGeom prst="rect">
            <a:avLst/>
          </a:prstGeom>
          <a:noFill/>
        </p:spPr>
        <p:txBody>
          <a:bodyPr wrap="square" rtlCol="0">
            <a:spAutoFit/>
          </a:bodyPr>
          <a:lstStyle/>
          <a:p>
            <a:r>
              <a:rPr lang="ru-RU" b="1" dirty="0" smtClean="0"/>
              <a:t>Упражнения на воображение</a:t>
            </a:r>
            <a:r>
              <a:rPr lang="ru-RU" dirty="0" smtClean="0"/>
              <a:t/>
            </a:r>
            <a:br>
              <a:rPr lang="ru-RU" dirty="0" smtClean="0"/>
            </a:br>
            <a:r>
              <a:rPr lang="ru-RU" dirty="0" smtClean="0"/>
              <a:t/>
            </a:r>
            <a:br>
              <a:rPr lang="ru-RU" dirty="0" smtClean="0"/>
            </a:br>
            <a:r>
              <a:rPr lang="ru-RU" b="1" u="sng" dirty="0" smtClean="0"/>
              <a:t>Волшебная корзинка. </a:t>
            </a:r>
            <a:r>
              <a:rPr lang="ru-RU" dirty="0" smtClean="0"/>
              <a:t>Дети сидят в кругу. Педагог, держа в руках корзинку, предлагает сложить в нее все, что можно встретить в лесу, или саду, или в воздухе, или в море, или на грядке; то, что летает или ползает, имеет отношение к музыке (нота, скрипичный ключ, регистр, ритм, песня) или театру (занавес, афиша, сцена, актер, репетиция, антракт и т.п.) и т.д. Дети сами придумывают, где искать слова для волшебной корзинки и как их изобразить.</a:t>
            </a:r>
            <a:br>
              <a:rPr lang="ru-RU" dirty="0" smtClean="0"/>
            </a:br>
            <a:r>
              <a:rPr lang="ru-RU" b="1" u="sng" dirty="0" smtClean="0"/>
              <a:t>Игра «Моя сказка». </a:t>
            </a:r>
            <a:r>
              <a:rPr lang="ru-RU" dirty="0" smtClean="0"/>
              <a:t>Каждый ребенок пишет на карточках названия предметов и явлений, о которых он мог бы рассказать историю. Карточки собирают и перемешивают. Дети по очереди вытягивают три карточки и тут же импровизируют историю с участием написанных на них понятий.</a:t>
            </a:r>
            <a:br>
              <a:rPr lang="ru-RU" dirty="0" smtClean="0"/>
            </a:br>
            <a:r>
              <a:rPr lang="ru-RU" dirty="0" smtClean="0"/>
              <a:t>После того как истории выслушаны, начинается их инсценировка в пантомиме, где автор действует как режиссер. Он сам выбирает себе актеров.</a:t>
            </a:r>
            <a:br>
              <a:rPr lang="ru-RU" dirty="0" smtClean="0"/>
            </a:b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755576" y="692696"/>
            <a:ext cx="7632849" cy="6740307"/>
          </a:xfrm>
          <a:prstGeom prst="rect">
            <a:avLst/>
          </a:prstGeom>
          <a:noFill/>
        </p:spPr>
        <p:txBody>
          <a:bodyPr wrap="square" rtlCol="0">
            <a:spAutoFit/>
          </a:bodyPr>
          <a:lstStyle/>
          <a:p>
            <a:r>
              <a:rPr lang="ru-RU" b="1" dirty="0" smtClean="0"/>
              <a:t>Дыхательная </a:t>
            </a:r>
            <a:r>
              <a:rPr lang="ru-RU" b="1" dirty="0" smtClean="0"/>
              <a:t>гимнастика</a:t>
            </a:r>
          </a:p>
          <a:p>
            <a:r>
              <a:rPr lang="ru-RU" dirty="0" smtClean="0"/>
              <a:t/>
            </a:r>
            <a:br>
              <a:rPr lang="ru-RU" dirty="0" smtClean="0"/>
            </a:br>
            <a:r>
              <a:rPr lang="ru-RU" b="1" u="sng" dirty="0" smtClean="0"/>
              <a:t>Тряпичная кукла. </a:t>
            </a:r>
            <a:r>
              <a:rPr lang="ru-RU" dirty="0" smtClean="0"/>
              <a:t>Вдох — руки поднять вверх «в замок», выдох — бросок расслабленного тела вправо, влево, вперед.</a:t>
            </a:r>
            <a:br>
              <a:rPr lang="ru-RU" dirty="0" smtClean="0"/>
            </a:br>
            <a:r>
              <a:rPr lang="ru-RU" b="1" u="sng" dirty="0" smtClean="0"/>
              <a:t>Львенок греется</a:t>
            </a:r>
            <a:r>
              <a:rPr lang="ru-RU" dirty="0" smtClean="0"/>
              <a:t>. Мягким, долгим выдохом (как бы беззвучно произнося слог ха), который у нас называется «теплым дыханием», греть последовательно: ладони, локти, плечи, грудь, живот, колени, стопы, «хвост».</a:t>
            </a:r>
            <a:br>
              <a:rPr lang="ru-RU" dirty="0" smtClean="0"/>
            </a:br>
            <a:r>
              <a:rPr lang="ru-RU" b="1" u="sng" dirty="0" smtClean="0"/>
              <a:t>Петух. </a:t>
            </a:r>
            <a:r>
              <a:rPr lang="ru-RU" dirty="0" smtClean="0"/>
              <a:t>Встать прямо, ноги врозь, руки опустить. Поднять руки в стороны, а затем похлопать ими по бедрам. Выдыхая, произносить «ку-ка-ре-ку». </a:t>
            </a:r>
            <a:br>
              <a:rPr lang="ru-RU" dirty="0" smtClean="0"/>
            </a:br>
            <a:r>
              <a:rPr lang="ru-RU" b="1" u="sng" dirty="0" smtClean="0"/>
              <a:t>Часики. </a:t>
            </a:r>
            <a:r>
              <a:rPr lang="ru-RU" dirty="0" smtClean="0"/>
              <a:t>Стоя, ноги слегка расставить, руки опустить. Размахивая прямыми руками вперед-назад, произносить «тик-так». </a:t>
            </a:r>
            <a:br>
              <a:rPr lang="ru-RU" dirty="0" smtClean="0"/>
            </a:br>
            <a:r>
              <a:rPr lang="ru-RU" b="1" u="sng" dirty="0" smtClean="0"/>
              <a:t>Трубач. </a:t>
            </a:r>
            <a:r>
              <a:rPr lang="ru-RU" dirty="0" smtClean="0"/>
              <a:t>Сидя, кисти рук сжать в трубочку, поднять вверх. Медленно выдохнуть с громким произношением «</a:t>
            </a:r>
            <a:r>
              <a:rPr lang="ru-RU" dirty="0" err="1" smtClean="0"/>
              <a:t>п-ф-ф-ф</a:t>
            </a:r>
            <a:r>
              <a:rPr lang="ru-RU" dirty="0" smtClean="0"/>
              <a:t>». </a:t>
            </a:r>
            <a:br>
              <a:rPr lang="ru-RU" dirty="0" smtClean="0"/>
            </a:br>
            <a:r>
              <a:rPr lang="ru-RU" b="1" u="sng" dirty="0" smtClean="0"/>
              <a:t>Каша кипит</a:t>
            </a:r>
            <a:r>
              <a:rPr lang="ru-RU" dirty="0" smtClean="0"/>
              <a:t>. Сидя, одну руку положить на живот, другую — на грудь. Втянуть живот и набрать воздух в грудь — вдох, опустить грудь (выдыхая воздух) и выпятить живот — выдох. При выдохе громко произносить «</a:t>
            </a:r>
            <a:r>
              <a:rPr lang="ru-RU" dirty="0" err="1" smtClean="0"/>
              <a:t>ф-ф-ф</a:t>
            </a:r>
            <a:r>
              <a:rPr lang="ru-RU" dirty="0" smtClean="0"/>
              <a:t>». </a:t>
            </a:r>
            <a:br>
              <a:rPr lang="ru-RU" dirty="0" smtClean="0"/>
            </a:br>
            <a:r>
              <a:rPr lang="ru-RU" b="1" u="sng" dirty="0" smtClean="0"/>
              <a:t>Насос. </a:t>
            </a:r>
            <a:r>
              <a:rPr lang="ru-RU" dirty="0" smtClean="0"/>
              <a:t>Встать прямо, ноги вместе, руки вдоль туловища. Вдох — наклонить туловище влево. Выдох — руки скользят, при этом громко произносить «</a:t>
            </a:r>
            <a:r>
              <a:rPr lang="ru-RU" dirty="0" err="1" smtClean="0"/>
              <a:t>с-с-с</a:t>
            </a:r>
            <a:r>
              <a:rPr lang="ru-RU" dirty="0" smtClean="0"/>
              <a:t>». Выпрямиться — вдох, наклон вправо с повторением звука.</a:t>
            </a:r>
            <a:br>
              <a:rPr lang="ru-RU" dirty="0" smtClean="0"/>
            </a:br>
            <a:r>
              <a:rPr lang="ru-RU" dirty="0" smtClean="0"/>
              <a:t/>
            </a:r>
            <a:br>
              <a:rPr lang="ru-RU" dirty="0" smtClean="0"/>
            </a:b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2051720" y="1340768"/>
            <a:ext cx="5112568" cy="3970318"/>
          </a:xfrm>
          <a:prstGeom prst="rect">
            <a:avLst/>
          </a:prstGeom>
          <a:noFill/>
        </p:spPr>
        <p:txBody>
          <a:bodyPr wrap="square" rtlCol="0">
            <a:spAutoFit/>
          </a:bodyPr>
          <a:lstStyle/>
          <a:p>
            <a:r>
              <a:rPr lang="ru-RU" b="1" dirty="0" smtClean="0"/>
              <a:t>Пантомимика. Жесты</a:t>
            </a:r>
            <a:r>
              <a:rPr lang="ru-RU" dirty="0" smtClean="0"/>
              <a:t/>
            </a:r>
            <a:br>
              <a:rPr lang="ru-RU" dirty="0" smtClean="0"/>
            </a:br>
            <a:r>
              <a:rPr lang="ru-RU" dirty="0" smtClean="0"/>
              <a:t/>
            </a:r>
            <a:br>
              <a:rPr lang="ru-RU" dirty="0" smtClean="0"/>
            </a:br>
            <a:r>
              <a:rPr lang="ru-RU" dirty="0" smtClean="0"/>
              <a:t>Владение жестом не является врожденным навыком и зависит от воспитания, социальных и национальных особенностей. Добиваясь того, чтобы дети не сцене не были похожи на роботов или деревянных кукол, приходится много работать над выразительностью движений, жестов, поз, мимики. При этом надо стремиться, чтобы в любом движении ребенка участвовало все тело. Жест не должен быть самоцелью: он лишь досказывает то, что невозможно в данной ситуации объяснить словами.</a:t>
            </a:r>
            <a:br>
              <a:rPr lang="ru-RU" dirty="0" smtClean="0"/>
            </a:b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115615" y="980728"/>
            <a:ext cx="6840761" cy="5632311"/>
          </a:xfrm>
          <a:prstGeom prst="rect">
            <a:avLst/>
          </a:prstGeom>
          <a:noFill/>
        </p:spPr>
        <p:txBody>
          <a:bodyPr wrap="square" rtlCol="0">
            <a:spAutoFit/>
          </a:bodyPr>
          <a:lstStyle/>
          <a:p>
            <a:r>
              <a:rPr lang="ru-RU" b="1" u="sng" dirty="0" smtClean="0"/>
              <a:t>Иди сюда. </a:t>
            </a:r>
            <a:r>
              <a:rPr lang="ru-RU" dirty="0" smtClean="0"/>
              <a:t>Вытянуть руку вперед с повернутой вверх ладонью, а затем махнуть «к себе».</a:t>
            </a:r>
            <a:br>
              <a:rPr lang="ru-RU" dirty="0" smtClean="0"/>
            </a:br>
            <a:r>
              <a:rPr lang="ru-RU" b="1" u="sng" dirty="0" smtClean="0"/>
              <a:t>Уходи. </a:t>
            </a:r>
            <a:r>
              <a:rPr lang="ru-RU" dirty="0" smtClean="0"/>
              <a:t>Согнуть руку перед грудью, кисть повернута ладонью «от себя», махнуть рукой «от себя».</a:t>
            </a:r>
            <a:br>
              <a:rPr lang="ru-RU" dirty="0" smtClean="0"/>
            </a:br>
            <a:r>
              <a:rPr lang="ru-RU" b="1" u="sng" dirty="0" smtClean="0"/>
              <a:t>Согласие</a:t>
            </a:r>
            <a:r>
              <a:rPr lang="ru-RU" dirty="0" smtClean="0"/>
              <a:t>. Кивнуть головой один или два раза (утверждающий).</a:t>
            </a:r>
            <a:br>
              <a:rPr lang="ru-RU" dirty="0" smtClean="0"/>
            </a:br>
            <a:r>
              <a:rPr lang="ru-RU" b="1" i="1" dirty="0" smtClean="0"/>
              <a:t>Несогласие. </a:t>
            </a:r>
            <a:r>
              <a:rPr lang="ru-RU" dirty="0" smtClean="0"/>
              <a:t>Покачать головой из стороны в сторону (отрицающий).</a:t>
            </a:r>
            <a:br>
              <a:rPr lang="ru-RU" dirty="0" smtClean="0"/>
            </a:br>
            <a:r>
              <a:rPr lang="ru-RU" b="1" i="1" dirty="0" smtClean="0"/>
              <a:t>Просьба. </a:t>
            </a:r>
            <a:r>
              <a:rPr lang="ru-RU" dirty="0" smtClean="0"/>
              <a:t>Руку вытянуть вперед с повернутой вверх ладонью. Тяжесть тела перенести на переднюю часть стоп. Шея и корпус направить вперед.</a:t>
            </a:r>
            <a:br>
              <a:rPr lang="ru-RU" dirty="0" smtClean="0"/>
            </a:br>
            <a:r>
              <a:rPr lang="ru-RU" b="1" i="1" dirty="0" smtClean="0"/>
              <a:t>Отказ. </a:t>
            </a:r>
            <a:r>
              <a:rPr lang="ru-RU" dirty="0" smtClean="0"/>
              <a:t>Руку вытянуть вперед с вертикально поставленной кистью. Ладонь повернуть «от себя», корпус наклонить назад, голову повернуть в сторону.</a:t>
            </a:r>
            <a:br>
              <a:rPr lang="ru-RU" dirty="0" smtClean="0"/>
            </a:br>
            <a:r>
              <a:rPr lang="ru-RU" b="1" i="1" dirty="0" smtClean="0"/>
              <a:t>Плач. </a:t>
            </a:r>
            <a:r>
              <a:rPr lang="ru-RU" dirty="0" smtClean="0"/>
              <a:t>Закрыть лицо руками, наклонить голову вперед вниз, приподнять плечи, плечи вздрагивают.</a:t>
            </a:r>
            <a:br>
              <a:rPr lang="ru-RU" dirty="0" smtClean="0"/>
            </a:br>
            <a:r>
              <a:rPr lang="ru-RU" b="1" i="1" dirty="0" smtClean="0"/>
              <a:t>Ласка. </a:t>
            </a:r>
            <a:r>
              <a:rPr lang="ru-RU" dirty="0" smtClean="0"/>
              <a:t>Поглаживать по плечу мягко, нежно, заглядывая в глаза.</a:t>
            </a:r>
            <a:br>
              <a:rPr lang="ru-RU" dirty="0" smtClean="0"/>
            </a:br>
            <a:r>
              <a:rPr lang="ru-RU" b="1" i="1" dirty="0" smtClean="0"/>
              <a:t>Клич. </a:t>
            </a:r>
            <a:r>
              <a:rPr lang="ru-RU" dirty="0" smtClean="0"/>
              <a:t>Ладонь приложить «рупором» к приоткрытому рту, корпус направить в сторону посылаемого «звука».</a:t>
            </a:r>
            <a:br>
              <a:rPr lang="ru-RU" dirty="0" smtClean="0"/>
            </a:br>
            <a:r>
              <a:rPr lang="ru-RU" b="1" i="1" dirty="0" smtClean="0"/>
              <a:t>Приветствие. </a:t>
            </a:r>
            <a:r>
              <a:rPr lang="ru-RU" dirty="0" smtClean="0"/>
              <a:t>Правую руку поднять вверх, производить маховые движения кистью из стороны в сторону.</a:t>
            </a:r>
            <a:br>
              <a:rPr lang="ru-RU" dirty="0" smtClean="0"/>
            </a:b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475655" y="1628800"/>
            <a:ext cx="6264697" cy="4524315"/>
          </a:xfrm>
          <a:prstGeom prst="rect">
            <a:avLst/>
          </a:prstGeom>
          <a:noFill/>
        </p:spPr>
        <p:txBody>
          <a:bodyPr wrap="square" rtlCol="0">
            <a:spAutoFit/>
          </a:bodyPr>
          <a:lstStyle/>
          <a:p>
            <a:r>
              <a:rPr lang="ru-RU" b="1" i="1" dirty="0" smtClean="0"/>
              <a:t>Прощание. </a:t>
            </a:r>
            <a:r>
              <a:rPr lang="ru-RU" dirty="0" smtClean="0"/>
              <a:t>Глаза устремить на уходящего, корпус наклонять вперед; производить плавные маховые движения кистью поднятой правой руки.</a:t>
            </a:r>
            <a:br>
              <a:rPr lang="ru-RU" dirty="0" smtClean="0"/>
            </a:br>
            <a:r>
              <a:rPr lang="ru-RU" b="1" u="sng" dirty="0" smtClean="0"/>
              <a:t>Приглашение. </a:t>
            </a:r>
            <a:r>
              <a:rPr lang="ru-RU" dirty="0" smtClean="0"/>
              <a:t>Правую руку отвести в сторону, ладонь раскрыть, голову повернуть вслед за рукой.</a:t>
            </a:r>
            <a:br>
              <a:rPr lang="ru-RU" dirty="0" smtClean="0"/>
            </a:br>
            <a:r>
              <a:rPr lang="ru-RU" b="1" u="sng" dirty="0" smtClean="0"/>
              <a:t>Благодарность. </a:t>
            </a:r>
            <a:r>
              <a:rPr lang="ru-RU" dirty="0" smtClean="0"/>
              <a:t>Сложенные вместе ладони прижать к груди, локти расставить в стороны, голову наклонить вперед.</a:t>
            </a:r>
            <a:br>
              <a:rPr lang="ru-RU" dirty="0" smtClean="0"/>
            </a:br>
            <a:r>
              <a:rPr lang="ru-RU" b="1" u="sng" dirty="0" smtClean="0"/>
              <a:t>Негодование. </a:t>
            </a:r>
            <a:r>
              <a:rPr lang="ru-RU" dirty="0" smtClean="0"/>
              <a:t>Возмутиться: «Да что же это такое!»</a:t>
            </a:r>
            <a:br>
              <a:rPr lang="ru-RU" dirty="0" smtClean="0"/>
            </a:br>
            <a:r>
              <a:rPr lang="ru-RU" b="1" u="sng" dirty="0" smtClean="0"/>
              <a:t>Не знаю. </a:t>
            </a:r>
            <a:r>
              <a:rPr lang="ru-RU" dirty="0" smtClean="0"/>
              <a:t>Приподнять плечи, руки слегка развести, ладони раскрыть.</a:t>
            </a:r>
            <a:br>
              <a:rPr lang="ru-RU" dirty="0" smtClean="0"/>
            </a:br>
            <a:r>
              <a:rPr lang="ru-RU" dirty="0" smtClean="0"/>
              <a:t>Жестом можно также передать восхищение и удивление, он может быть отстраняющим и повелевающим. С его помощью можно предложить детям охарактеризовать предмет по размеру и форме.</a:t>
            </a:r>
            <a:br>
              <a:rPr lang="ru-RU" dirty="0" smtClean="0"/>
            </a:br>
            <a:endParaRPr lang="ru-RU"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547664" y="1772816"/>
            <a:ext cx="6120680" cy="5078313"/>
          </a:xfrm>
          <a:prstGeom prst="rect">
            <a:avLst/>
          </a:prstGeom>
          <a:noFill/>
        </p:spPr>
        <p:txBody>
          <a:bodyPr wrap="square" rtlCol="0">
            <a:spAutoFit/>
          </a:bodyPr>
          <a:lstStyle/>
          <a:p>
            <a:r>
              <a:rPr lang="ru-RU" b="1" dirty="0" smtClean="0"/>
              <a:t>Пантомимические этюды и упражнения</a:t>
            </a:r>
            <a:r>
              <a:rPr lang="ru-RU" dirty="0" smtClean="0"/>
              <a:t/>
            </a:r>
            <a:br>
              <a:rPr lang="ru-RU" dirty="0" smtClean="0"/>
            </a:br>
            <a:r>
              <a:rPr lang="ru-RU" dirty="0" smtClean="0"/>
              <a:t/>
            </a:r>
            <a:br>
              <a:rPr lang="ru-RU" dirty="0" smtClean="0"/>
            </a:br>
            <a:r>
              <a:rPr lang="ru-RU" dirty="0" smtClean="0"/>
              <a:t>Актерский этюд можно назвать упражнением для развития наблюдательности и фантазии. Этюды помогают с легкостью перевоплощаться не только в других людей, животных, но и в предметы, окружающие нас в повседневной жизни.</a:t>
            </a:r>
            <a:br>
              <a:rPr lang="ru-RU" dirty="0" smtClean="0"/>
            </a:br>
            <a:r>
              <a:rPr lang="ru-RU" dirty="0" smtClean="0"/>
              <a:t/>
            </a:r>
            <a:br>
              <a:rPr lang="ru-RU" dirty="0" smtClean="0"/>
            </a:br>
            <a:r>
              <a:rPr lang="ru-RU" b="1" u="sng" dirty="0" smtClean="0"/>
              <a:t>Пройдитесь так, как в вашем представлении ходят:</a:t>
            </a:r>
            <a:r>
              <a:rPr lang="ru-RU" dirty="0" smtClean="0"/>
              <a:t/>
            </a:r>
            <a:br>
              <a:rPr lang="ru-RU" dirty="0" smtClean="0"/>
            </a:br>
            <a:r>
              <a:rPr lang="ru-RU" dirty="0" smtClean="0"/>
              <a:t>маленькая девочка в хорошем </a:t>
            </a:r>
            <a:r>
              <a:rPr lang="ru-RU" dirty="0" smtClean="0"/>
              <a:t>настроении; старик </a:t>
            </a:r>
            <a:r>
              <a:rPr lang="ru-RU" dirty="0" smtClean="0"/>
              <a:t>с клюкой</a:t>
            </a:r>
            <a:r>
              <a:rPr lang="ru-RU" dirty="0" smtClean="0"/>
              <a:t>; ребенок</a:t>
            </a:r>
            <a:r>
              <a:rPr lang="ru-RU" dirty="0" smtClean="0"/>
              <a:t>, который учится </a:t>
            </a:r>
            <a:r>
              <a:rPr lang="ru-RU" dirty="0" smtClean="0"/>
              <a:t>ходить; мама</a:t>
            </a:r>
            <a:r>
              <a:rPr lang="ru-RU" dirty="0" smtClean="0"/>
              <a:t>.</a:t>
            </a:r>
            <a:br>
              <a:rPr lang="ru-RU" dirty="0" smtClean="0"/>
            </a:br>
            <a:r>
              <a:rPr lang="ru-RU" dirty="0" smtClean="0"/>
              <a:t/>
            </a:r>
            <a:br>
              <a:rPr lang="ru-RU" dirty="0" smtClean="0"/>
            </a:br>
            <a:r>
              <a:rPr lang="ru-RU" b="1" u="sng" dirty="0" smtClean="0"/>
              <a:t>Представьте мимикой и изобразите походкой:</a:t>
            </a:r>
            <a:r>
              <a:rPr lang="ru-RU" dirty="0" smtClean="0"/>
              <a:t/>
            </a:r>
            <a:br>
              <a:rPr lang="ru-RU" dirty="0" smtClean="0"/>
            </a:br>
            <a:r>
              <a:rPr lang="ru-RU" dirty="0" smtClean="0"/>
              <a:t>встревоженного кота</a:t>
            </a:r>
            <a:r>
              <a:rPr lang="ru-RU" dirty="0" smtClean="0"/>
              <a:t>; грустного пингвина; беззащитного </a:t>
            </a:r>
            <a:r>
              <a:rPr lang="ru-RU" dirty="0" smtClean="0"/>
              <a:t>цыпленка;</a:t>
            </a:r>
            <a:br>
              <a:rPr lang="ru-RU" dirty="0" smtClean="0"/>
            </a:br>
            <a:r>
              <a:rPr lang="ru-RU" dirty="0" smtClean="0"/>
              <a:t>восторженного кролика</a:t>
            </a:r>
            <a:r>
              <a:rPr lang="ru-RU" dirty="0" smtClean="0"/>
              <a:t>; разгневанного поросенка; хмурого </a:t>
            </a:r>
            <a:r>
              <a:rPr lang="ru-RU" dirty="0" smtClean="0"/>
              <a:t>орла.</a:t>
            </a:r>
            <a:br>
              <a:rPr lang="ru-RU" dirty="0" smtClean="0"/>
            </a:b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403648" y="1628800"/>
            <a:ext cx="6192688" cy="4801314"/>
          </a:xfrm>
          <a:prstGeom prst="rect">
            <a:avLst/>
          </a:prstGeom>
          <a:noFill/>
        </p:spPr>
        <p:txBody>
          <a:bodyPr wrap="square" rtlCol="0">
            <a:spAutoFit/>
          </a:bodyPr>
          <a:lstStyle/>
          <a:p>
            <a:r>
              <a:rPr lang="ru-RU" b="1" u="sng" dirty="0" smtClean="0"/>
              <a:t>Попробуйте изобразить походку человека:</a:t>
            </a:r>
            <a:r>
              <a:rPr lang="ru-RU" dirty="0" smtClean="0"/>
              <a:t/>
            </a:r>
            <a:br>
              <a:rPr lang="ru-RU" dirty="0" smtClean="0"/>
            </a:br>
            <a:r>
              <a:rPr lang="ru-RU" dirty="0" smtClean="0"/>
              <a:t>который только что хорошо пообедал</a:t>
            </a:r>
            <a:r>
              <a:rPr lang="ru-RU" dirty="0" smtClean="0"/>
              <a:t>; у </a:t>
            </a:r>
            <a:r>
              <a:rPr lang="ru-RU" dirty="0" smtClean="0"/>
              <a:t>которого жмут ботинки;</a:t>
            </a:r>
            <a:br>
              <a:rPr lang="ru-RU" dirty="0" smtClean="0"/>
            </a:br>
            <a:r>
              <a:rPr lang="ru-RU" dirty="0" smtClean="0"/>
              <a:t>который неудачно пнул </a:t>
            </a:r>
            <a:r>
              <a:rPr lang="ru-RU" dirty="0" smtClean="0"/>
              <a:t>кирпич; оказавшегося </a:t>
            </a:r>
            <a:r>
              <a:rPr lang="ru-RU" dirty="0" smtClean="0"/>
              <a:t>ночью в лесу.</a:t>
            </a:r>
            <a:br>
              <a:rPr lang="ru-RU" dirty="0" smtClean="0"/>
            </a:br>
            <a:r>
              <a:rPr lang="ru-RU" dirty="0" smtClean="0"/>
              <a:t/>
            </a:r>
            <a:br>
              <a:rPr lang="ru-RU" dirty="0" smtClean="0"/>
            </a:br>
            <a:r>
              <a:rPr lang="ru-RU" b="1" u="sng" dirty="0" smtClean="0"/>
              <a:t>Придумайте и покажите, как могли бы приветствовать друг друга:</a:t>
            </a:r>
            <a:r>
              <a:rPr lang="ru-RU" dirty="0" smtClean="0"/>
              <a:t/>
            </a:r>
            <a:br>
              <a:rPr lang="ru-RU" dirty="0" smtClean="0"/>
            </a:br>
            <a:r>
              <a:rPr lang="ru-RU" dirty="0" smtClean="0"/>
              <a:t>крокодилы</a:t>
            </a:r>
            <a:r>
              <a:rPr lang="ru-RU" dirty="0" smtClean="0"/>
              <a:t>; дикобразы </a:t>
            </a:r>
            <a:r>
              <a:rPr lang="ru-RU" dirty="0" smtClean="0"/>
              <a:t>(ежики</a:t>
            </a:r>
            <a:r>
              <a:rPr lang="ru-RU" dirty="0" smtClean="0"/>
              <a:t>); жирафы; гуси</a:t>
            </a:r>
            <a:r>
              <a:rPr lang="ru-RU" dirty="0" smtClean="0"/>
              <a:t>.</a:t>
            </a:r>
            <a:br>
              <a:rPr lang="ru-RU" dirty="0" smtClean="0"/>
            </a:br>
            <a:r>
              <a:rPr lang="ru-RU" b="1" u="sng" dirty="0" smtClean="0"/>
              <a:t/>
            </a:r>
            <a:br>
              <a:rPr lang="ru-RU" b="1" u="sng" dirty="0" smtClean="0"/>
            </a:br>
            <a:r>
              <a:rPr lang="ru-RU" b="1" u="sng" dirty="0" smtClean="0"/>
              <a:t>Представьте, что вы клоун в цирке, и изображаете:</a:t>
            </a:r>
            <a:r>
              <a:rPr lang="ru-RU" dirty="0" smtClean="0"/>
              <a:t/>
            </a:r>
            <a:br>
              <a:rPr lang="ru-RU" dirty="0" smtClean="0"/>
            </a:br>
            <a:r>
              <a:rPr lang="ru-RU" dirty="0" smtClean="0"/>
              <a:t>канатоходца; жонглера; дрессировщика; фокусника</a:t>
            </a:r>
            <a:r>
              <a:rPr lang="ru-RU" dirty="0" smtClean="0"/>
              <a:t>.</a:t>
            </a:r>
            <a:br>
              <a:rPr lang="ru-RU" dirty="0" smtClean="0"/>
            </a:br>
            <a:r>
              <a:rPr lang="ru-RU" dirty="0" smtClean="0"/>
              <a:t/>
            </a:r>
            <a:br>
              <a:rPr lang="ru-RU" dirty="0" smtClean="0"/>
            </a:br>
            <a:r>
              <a:rPr lang="ru-RU" b="1" u="sng" dirty="0" smtClean="0"/>
              <a:t>Изобразите:</a:t>
            </a:r>
            <a:r>
              <a:rPr lang="ru-RU" dirty="0" smtClean="0"/>
              <a:t/>
            </a:r>
            <a:br>
              <a:rPr lang="ru-RU" dirty="0" smtClean="0"/>
            </a:br>
            <a:r>
              <a:rPr lang="ru-RU" dirty="0" smtClean="0"/>
              <a:t>резинового крокодила Гену</a:t>
            </a:r>
            <a:r>
              <a:rPr lang="ru-RU" dirty="0" smtClean="0"/>
              <a:t>; деревянного Буратино; плюшевого </a:t>
            </a:r>
            <a:r>
              <a:rPr lang="ru-RU" dirty="0" err="1" smtClean="0"/>
              <a:t>Винни-Пуха</a:t>
            </a:r>
            <a:r>
              <a:rPr lang="ru-RU" dirty="0" smtClean="0"/>
              <a:t>; пластмассовую </a:t>
            </a:r>
            <a:r>
              <a:rPr lang="ru-RU" dirty="0" err="1" smtClean="0"/>
              <a:t>Мальвину</a:t>
            </a:r>
            <a:r>
              <a:rPr lang="ru-RU" dirty="0" smtClean="0"/>
              <a:t>; металлического </a:t>
            </a:r>
            <a:r>
              <a:rPr lang="ru-RU" dirty="0" err="1" smtClean="0"/>
              <a:t>Самоделкина</a:t>
            </a:r>
            <a:r>
              <a:rPr lang="ru-RU" dirty="0" smtClean="0"/>
              <a:t>; бумажного </a:t>
            </a:r>
            <a:r>
              <a:rPr lang="ru-RU" dirty="0" smtClean="0"/>
              <a:t>воробья.</a:t>
            </a:r>
            <a:br>
              <a:rPr lang="ru-RU" dirty="0" smtClean="0"/>
            </a:b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79512" y="1052736"/>
            <a:ext cx="4536504" cy="5632311"/>
          </a:xfrm>
          <a:prstGeom prst="rect">
            <a:avLst/>
          </a:prstGeom>
          <a:noFill/>
        </p:spPr>
        <p:txBody>
          <a:bodyPr wrap="square" rtlCol="0">
            <a:spAutoFit/>
          </a:bodyPr>
          <a:lstStyle/>
          <a:p>
            <a:r>
              <a:rPr lang="ru-RU" b="1" u="sng" dirty="0" smtClean="0"/>
              <a:t>Покажите, как танцевала Золушка, когда:</a:t>
            </a:r>
            <a:r>
              <a:rPr lang="ru-RU" dirty="0" smtClean="0"/>
              <a:t/>
            </a:r>
            <a:br>
              <a:rPr lang="ru-RU" dirty="0" smtClean="0"/>
            </a:br>
            <a:r>
              <a:rPr lang="ru-RU" dirty="0" smtClean="0"/>
              <a:t>гладила </a:t>
            </a:r>
            <a:r>
              <a:rPr lang="ru-RU" dirty="0" smtClean="0"/>
              <a:t>белье; поливала </a:t>
            </a:r>
            <a:r>
              <a:rPr lang="ru-RU" dirty="0" smtClean="0"/>
              <a:t>цветы</a:t>
            </a:r>
            <a:r>
              <a:rPr lang="ru-RU" dirty="0" smtClean="0"/>
              <a:t>; выбивала </a:t>
            </a:r>
            <a:r>
              <a:rPr lang="ru-RU" dirty="0" smtClean="0"/>
              <a:t>ковер;</a:t>
            </a:r>
            <a:br>
              <a:rPr lang="ru-RU" dirty="0" smtClean="0"/>
            </a:br>
            <a:r>
              <a:rPr lang="ru-RU" dirty="0" smtClean="0"/>
              <a:t>мыла </a:t>
            </a:r>
            <a:r>
              <a:rPr lang="ru-RU" dirty="0" smtClean="0"/>
              <a:t>посуду; вытирала </a:t>
            </a:r>
            <a:r>
              <a:rPr lang="ru-RU" dirty="0" smtClean="0"/>
              <a:t>пыль</a:t>
            </a:r>
            <a:r>
              <a:rPr lang="ru-RU" dirty="0" smtClean="0"/>
              <a:t>; ловила </a:t>
            </a:r>
            <a:r>
              <a:rPr lang="ru-RU" dirty="0" smtClean="0"/>
              <a:t>муху.</a:t>
            </a:r>
            <a:br>
              <a:rPr lang="ru-RU" dirty="0" smtClean="0"/>
            </a:br>
            <a:r>
              <a:rPr lang="ru-RU" dirty="0" smtClean="0"/>
              <a:t/>
            </a:r>
            <a:br>
              <a:rPr lang="ru-RU" dirty="0" smtClean="0"/>
            </a:br>
            <a:r>
              <a:rPr lang="ru-RU" b="1" u="sng" dirty="0" smtClean="0"/>
              <a:t>Представьте себя деревом и изобразите:</a:t>
            </a:r>
            <a:r>
              <a:rPr lang="ru-RU" dirty="0" smtClean="0"/>
              <a:t/>
            </a:r>
            <a:br>
              <a:rPr lang="ru-RU" dirty="0" smtClean="0"/>
            </a:br>
            <a:r>
              <a:rPr lang="ru-RU" dirty="0" smtClean="0"/>
              <a:t>дерево во время </a:t>
            </a:r>
            <a:r>
              <a:rPr lang="ru-RU" dirty="0" smtClean="0"/>
              <a:t>засухи; под </a:t>
            </a:r>
            <a:r>
              <a:rPr lang="ru-RU" dirty="0" smtClean="0"/>
              <a:t>снегопадом;</a:t>
            </a:r>
            <a:br>
              <a:rPr lang="ru-RU" dirty="0" smtClean="0"/>
            </a:br>
            <a:r>
              <a:rPr lang="ru-RU" dirty="0" smtClean="0"/>
              <a:t>под проливным дождем.</a:t>
            </a:r>
            <a:br>
              <a:rPr lang="ru-RU" dirty="0" smtClean="0"/>
            </a:br>
            <a:r>
              <a:rPr lang="ru-RU" dirty="0" smtClean="0"/>
              <a:t/>
            </a:r>
            <a:br>
              <a:rPr lang="ru-RU" dirty="0" smtClean="0"/>
            </a:br>
            <a:r>
              <a:rPr lang="ru-RU" b="1" u="sng" dirty="0" smtClean="0"/>
              <a:t>Покажите, как шагали бы на параде солдаты:</a:t>
            </a:r>
            <a:r>
              <a:rPr lang="ru-RU" dirty="0" smtClean="0"/>
              <a:t/>
            </a:r>
            <a:br>
              <a:rPr lang="ru-RU" dirty="0" smtClean="0"/>
            </a:br>
            <a:r>
              <a:rPr lang="ru-RU" dirty="0" smtClean="0"/>
              <a:t>из Страны Мигунов</a:t>
            </a:r>
            <a:r>
              <a:rPr lang="ru-RU" dirty="0" smtClean="0"/>
              <a:t>; Болтунов; </a:t>
            </a:r>
            <a:r>
              <a:rPr lang="ru-RU" dirty="0" err="1" smtClean="0"/>
              <a:t>Жевунов</a:t>
            </a:r>
            <a:r>
              <a:rPr lang="ru-RU" dirty="0" smtClean="0"/>
              <a:t>;</a:t>
            </a:r>
            <a:br>
              <a:rPr lang="ru-RU" dirty="0" smtClean="0"/>
            </a:br>
            <a:r>
              <a:rPr lang="ru-RU" dirty="0" smtClean="0"/>
              <a:t>Прыгунов</a:t>
            </a:r>
            <a:r>
              <a:rPr lang="ru-RU" dirty="0" smtClean="0"/>
              <a:t>; Землекопов; Приседаний</a:t>
            </a:r>
            <a:r>
              <a:rPr lang="ru-RU" dirty="0" smtClean="0"/>
              <a:t>.</a:t>
            </a:r>
            <a:br>
              <a:rPr lang="ru-RU" dirty="0" smtClean="0"/>
            </a:br>
            <a:r>
              <a:rPr lang="ru-RU" dirty="0" smtClean="0"/>
              <a:t/>
            </a:r>
            <a:br>
              <a:rPr lang="ru-RU" dirty="0" smtClean="0"/>
            </a:br>
            <a:r>
              <a:rPr lang="ru-RU" b="1" u="sng" dirty="0" smtClean="0"/>
              <a:t>Представьте, что в зоопарке наступил обед, </a:t>
            </a:r>
            <a:endParaRPr lang="ru-RU" b="1" u="sng" dirty="0" smtClean="0"/>
          </a:p>
          <a:p>
            <a:r>
              <a:rPr lang="ru-RU" b="1" u="sng" dirty="0" smtClean="0"/>
              <a:t>и </a:t>
            </a:r>
            <a:r>
              <a:rPr lang="ru-RU" b="1" u="sng" dirty="0" smtClean="0"/>
              <a:t>изобразите обедающего:</a:t>
            </a:r>
            <a:r>
              <a:rPr lang="ru-RU" dirty="0" smtClean="0"/>
              <a:t/>
            </a:r>
            <a:br>
              <a:rPr lang="ru-RU" dirty="0" smtClean="0"/>
            </a:br>
            <a:r>
              <a:rPr lang="ru-RU" dirty="0" smtClean="0"/>
              <a:t>слона</a:t>
            </a:r>
            <a:r>
              <a:rPr lang="ru-RU" dirty="0" smtClean="0"/>
              <a:t>; удава; черепаху; жирафа</a:t>
            </a:r>
            <a:r>
              <a:rPr lang="ru-RU" dirty="0" smtClean="0"/>
              <a:t>;</a:t>
            </a:r>
            <a:br>
              <a:rPr lang="ru-RU" dirty="0" smtClean="0"/>
            </a:br>
            <a:r>
              <a:rPr lang="ru-RU" dirty="0" smtClean="0"/>
              <a:t>льва; страуса</a:t>
            </a:r>
            <a:r>
              <a:rPr lang="ru-RU" dirty="0" smtClean="0"/>
              <a:t>.</a:t>
            </a:r>
            <a:br>
              <a:rPr lang="ru-RU" dirty="0" smtClean="0"/>
            </a:br>
            <a:endParaRPr lang="ru-RU" dirty="0"/>
          </a:p>
        </p:txBody>
      </p:sp>
      <p:sp>
        <p:nvSpPr>
          <p:cNvPr id="4" name="TextBox 3"/>
          <p:cNvSpPr txBox="1"/>
          <p:nvPr/>
        </p:nvSpPr>
        <p:spPr>
          <a:xfrm>
            <a:off x="4644008" y="1052736"/>
            <a:ext cx="4176465" cy="5632311"/>
          </a:xfrm>
          <a:prstGeom prst="rect">
            <a:avLst/>
          </a:prstGeom>
          <a:noFill/>
        </p:spPr>
        <p:txBody>
          <a:bodyPr wrap="square" rtlCol="0">
            <a:spAutoFit/>
          </a:bodyPr>
          <a:lstStyle/>
          <a:p>
            <a:r>
              <a:rPr lang="ru-RU" b="1" u="sng" dirty="0" smtClean="0"/>
              <a:t>Изобразите «муки творчества»:</a:t>
            </a:r>
            <a:r>
              <a:rPr lang="ru-RU" dirty="0" smtClean="0"/>
              <a:t/>
            </a:r>
            <a:br>
              <a:rPr lang="ru-RU" dirty="0" smtClean="0"/>
            </a:br>
            <a:r>
              <a:rPr lang="ru-RU" dirty="0" smtClean="0"/>
              <a:t>писателя; композитора; художника</a:t>
            </a:r>
            <a:r>
              <a:rPr lang="ru-RU" dirty="0" smtClean="0"/>
              <a:t>;</a:t>
            </a:r>
            <a:br>
              <a:rPr lang="ru-RU" dirty="0" smtClean="0"/>
            </a:br>
            <a:r>
              <a:rPr lang="ru-RU" dirty="0" smtClean="0"/>
              <a:t>скульптора; фотографа; ученого</a:t>
            </a:r>
            <a:r>
              <a:rPr lang="ru-RU" dirty="0" smtClean="0"/>
              <a:t>.</a:t>
            </a:r>
            <a:br>
              <a:rPr lang="ru-RU" dirty="0" smtClean="0"/>
            </a:br>
            <a:r>
              <a:rPr lang="ru-RU" dirty="0" smtClean="0"/>
              <a:t/>
            </a:r>
            <a:br>
              <a:rPr lang="ru-RU" dirty="0" smtClean="0"/>
            </a:br>
            <a:r>
              <a:rPr lang="ru-RU" b="1" u="sng" dirty="0" smtClean="0"/>
              <a:t>Изобразите в движении транспортное </a:t>
            </a:r>
            <a:r>
              <a:rPr lang="ru-RU" b="1" u="sng" dirty="0" smtClean="0"/>
              <a:t>средство:</a:t>
            </a:r>
          </a:p>
          <a:p>
            <a:r>
              <a:rPr lang="ru-RU" b="1" u="sng" dirty="0" smtClean="0"/>
              <a:t> </a:t>
            </a:r>
            <a:r>
              <a:rPr lang="ru-RU" dirty="0" smtClean="0"/>
              <a:t>теплоход; велосипед</a:t>
            </a:r>
            <a:r>
              <a:rPr lang="ru-RU" dirty="0" smtClean="0"/>
              <a:t>;</a:t>
            </a:r>
            <a:br>
              <a:rPr lang="ru-RU" dirty="0" smtClean="0"/>
            </a:br>
            <a:r>
              <a:rPr lang="ru-RU" dirty="0" smtClean="0"/>
              <a:t>вертолет; подводную </a:t>
            </a:r>
            <a:r>
              <a:rPr lang="ru-RU" dirty="0" smtClean="0"/>
              <a:t>лодку</a:t>
            </a:r>
            <a:r>
              <a:rPr lang="ru-RU" dirty="0" smtClean="0"/>
              <a:t>; карету</a:t>
            </a:r>
            <a:r>
              <a:rPr lang="ru-RU" dirty="0" smtClean="0"/>
              <a:t>;</a:t>
            </a:r>
            <a:br>
              <a:rPr lang="ru-RU" dirty="0" smtClean="0"/>
            </a:br>
            <a:r>
              <a:rPr lang="ru-RU" dirty="0" smtClean="0"/>
              <a:t>поезд.</a:t>
            </a:r>
            <a:br>
              <a:rPr lang="ru-RU" dirty="0" smtClean="0"/>
            </a:br>
            <a:r>
              <a:rPr lang="ru-RU" dirty="0" smtClean="0"/>
              <a:t/>
            </a:r>
            <a:br>
              <a:rPr lang="ru-RU" dirty="0" smtClean="0"/>
            </a:br>
            <a:r>
              <a:rPr lang="ru-RU" b="1" u="sng" dirty="0" smtClean="0"/>
              <a:t>Покажите, как:</a:t>
            </a:r>
            <a:r>
              <a:rPr lang="ru-RU" dirty="0" smtClean="0"/>
              <a:t/>
            </a:r>
            <a:br>
              <a:rPr lang="ru-RU" dirty="0" smtClean="0"/>
            </a:br>
            <a:r>
              <a:rPr lang="ru-RU" dirty="0" smtClean="0"/>
              <a:t>вратарь ловит </a:t>
            </a:r>
            <a:r>
              <a:rPr lang="ru-RU" dirty="0" smtClean="0"/>
              <a:t>мяч; зоолог </a:t>
            </a:r>
            <a:r>
              <a:rPr lang="ru-RU" dirty="0" smtClean="0"/>
              <a:t>ловит бабочку;</a:t>
            </a:r>
            <a:br>
              <a:rPr lang="ru-RU" dirty="0" smtClean="0"/>
            </a:br>
            <a:r>
              <a:rPr lang="ru-RU" dirty="0" smtClean="0"/>
              <a:t>рыбак ловит большую рыбу</a:t>
            </a:r>
            <a:r>
              <a:rPr lang="ru-RU" dirty="0" smtClean="0"/>
              <a:t>; ребенок </a:t>
            </a:r>
            <a:r>
              <a:rPr lang="ru-RU" dirty="0" smtClean="0"/>
              <a:t>ловит муху</a:t>
            </a:r>
            <a:r>
              <a:rPr lang="ru-RU" dirty="0" smtClean="0"/>
              <a:t>.</a:t>
            </a:r>
            <a:r>
              <a:rPr lang="ru-RU" dirty="0" smtClean="0"/>
              <a:t> </a:t>
            </a:r>
            <a:endParaRPr lang="ru-RU" dirty="0" smtClean="0"/>
          </a:p>
          <a:p>
            <a:endParaRPr lang="ru-RU" dirty="0" smtClean="0"/>
          </a:p>
          <a:p>
            <a:r>
              <a:rPr lang="ru-RU" b="1" u="sng" dirty="0" smtClean="0"/>
              <a:t>Попробуйте </a:t>
            </a:r>
            <a:r>
              <a:rPr lang="ru-RU" b="1" u="sng" dirty="0" smtClean="0"/>
              <a:t>изобразить:</a:t>
            </a:r>
            <a:r>
              <a:rPr lang="ru-RU" dirty="0" smtClean="0"/>
              <a:t/>
            </a:r>
            <a:br>
              <a:rPr lang="ru-RU" dirty="0" smtClean="0"/>
            </a:br>
            <a:r>
              <a:rPr lang="ru-RU" dirty="0" smtClean="0"/>
              <a:t>парикмахера; пожарника; строителя</a:t>
            </a:r>
            <a:r>
              <a:rPr lang="ru-RU" dirty="0" smtClean="0"/>
              <a:t>;</a:t>
            </a:r>
            <a:br>
              <a:rPr lang="ru-RU" dirty="0" smtClean="0"/>
            </a:br>
            <a:r>
              <a:rPr lang="ru-RU" dirty="0" smtClean="0"/>
              <a:t>космонавта. </a:t>
            </a:r>
            <a:br>
              <a:rPr lang="ru-RU" dirty="0" smtClean="0"/>
            </a:b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979712" y="1484784"/>
            <a:ext cx="5701365" cy="5078313"/>
          </a:xfrm>
          <a:prstGeom prst="rect">
            <a:avLst/>
          </a:prstGeom>
          <a:noFill/>
        </p:spPr>
        <p:txBody>
          <a:bodyPr wrap="square" rtlCol="0">
            <a:spAutoFit/>
          </a:bodyPr>
          <a:lstStyle/>
          <a:p>
            <a:r>
              <a:rPr lang="ru-RU" b="1" u="sng" dirty="0" smtClean="0"/>
              <a:t>Изобразите пословицу:</a:t>
            </a:r>
            <a:r>
              <a:rPr lang="ru-RU" dirty="0" smtClean="0"/>
              <a:t/>
            </a:r>
            <a:br>
              <a:rPr lang="ru-RU" dirty="0" smtClean="0"/>
            </a:br>
            <a:r>
              <a:rPr lang="ru-RU" dirty="0" smtClean="0"/>
              <a:t>на чужой каравай рот не разевай;</a:t>
            </a:r>
            <a:br>
              <a:rPr lang="ru-RU" dirty="0" smtClean="0"/>
            </a:br>
            <a:r>
              <a:rPr lang="ru-RU" dirty="0" smtClean="0"/>
              <a:t>за двумя зайцами погонишься — ни одного не поймаешь</a:t>
            </a:r>
            <a:r>
              <a:rPr lang="ru-RU" dirty="0" smtClean="0"/>
              <a:t>; дареному </a:t>
            </a:r>
            <a:r>
              <a:rPr lang="ru-RU" dirty="0" smtClean="0"/>
              <a:t>коню в зубы не смотрят;</a:t>
            </a:r>
            <a:br>
              <a:rPr lang="ru-RU" dirty="0" smtClean="0"/>
            </a:br>
            <a:r>
              <a:rPr lang="ru-RU" dirty="0" smtClean="0"/>
              <a:t>доброе слово и кошке приятно.</a:t>
            </a:r>
            <a:br>
              <a:rPr lang="ru-RU" dirty="0" smtClean="0"/>
            </a:br>
            <a:r>
              <a:rPr lang="ru-RU" dirty="0" smtClean="0"/>
              <a:t/>
            </a:r>
            <a:br>
              <a:rPr lang="ru-RU" dirty="0" smtClean="0"/>
            </a:br>
            <a:r>
              <a:rPr lang="ru-RU" b="1" u="sng" dirty="0" smtClean="0"/>
              <a:t>Изобразите сцену падения так, словно:</a:t>
            </a:r>
            <a:r>
              <a:rPr lang="ru-RU" dirty="0" smtClean="0"/>
              <a:t/>
            </a:r>
            <a:br>
              <a:rPr lang="ru-RU" dirty="0" smtClean="0"/>
            </a:br>
            <a:r>
              <a:rPr lang="ru-RU" dirty="0" smtClean="0"/>
              <a:t>вы поскользнулись на арбузной </a:t>
            </a:r>
            <a:r>
              <a:rPr lang="ru-RU" dirty="0" err="1" smtClean="0"/>
              <a:t>корке;увидели</a:t>
            </a:r>
            <a:r>
              <a:rPr lang="ru-RU" dirty="0" smtClean="0"/>
              <a:t> </a:t>
            </a:r>
            <a:r>
              <a:rPr lang="ru-RU" dirty="0" smtClean="0"/>
              <a:t>ужасное </a:t>
            </a:r>
            <a:r>
              <a:rPr lang="ru-RU" dirty="0" smtClean="0"/>
              <a:t>чудовище; споткнулись </a:t>
            </a:r>
            <a:r>
              <a:rPr lang="ru-RU" dirty="0" smtClean="0"/>
              <a:t>о кирпич;</a:t>
            </a:r>
            <a:br>
              <a:rPr lang="ru-RU" dirty="0" smtClean="0"/>
            </a:br>
            <a:r>
              <a:rPr lang="ru-RU" dirty="0" smtClean="0"/>
              <a:t>изнемогаете от жажды в пустыне.</a:t>
            </a:r>
            <a:br>
              <a:rPr lang="ru-RU" dirty="0" smtClean="0"/>
            </a:br>
            <a:r>
              <a:rPr lang="ru-RU" dirty="0" smtClean="0"/>
              <a:t/>
            </a:r>
            <a:br>
              <a:rPr lang="ru-RU" dirty="0" smtClean="0"/>
            </a:br>
            <a:r>
              <a:rPr lang="ru-RU" b="1" u="sng" dirty="0" smtClean="0"/>
              <a:t>Изобразите:</a:t>
            </a:r>
            <a:r>
              <a:rPr lang="ru-RU" dirty="0" smtClean="0"/>
              <a:t/>
            </a:r>
            <a:br>
              <a:rPr lang="ru-RU" dirty="0" smtClean="0"/>
            </a:br>
            <a:r>
              <a:rPr lang="ru-RU" dirty="0" smtClean="0"/>
              <a:t>зубного врача</a:t>
            </a:r>
            <a:r>
              <a:rPr lang="ru-RU" dirty="0" smtClean="0"/>
              <a:t>; глазного врача; врача</a:t>
            </a:r>
            <a:r>
              <a:rPr lang="ru-RU" dirty="0" smtClean="0"/>
              <a:t>, осматривающего уши</a:t>
            </a:r>
            <a:r>
              <a:rPr lang="ru-RU" dirty="0" smtClean="0"/>
              <a:t>; врача-логопеда</a:t>
            </a:r>
            <a:r>
              <a:rPr lang="ru-RU" dirty="0" smtClean="0"/>
              <a:t>.</a:t>
            </a:r>
            <a:br>
              <a:rPr lang="ru-RU" dirty="0" smtClean="0"/>
            </a:br>
            <a:r>
              <a:rPr lang="ru-RU" dirty="0" smtClean="0"/>
              <a:t/>
            </a:r>
            <a:br>
              <a:rPr lang="ru-RU" dirty="0" smtClean="0"/>
            </a:br>
            <a:r>
              <a:rPr lang="ru-RU" b="1" u="sng" dirty="0" smtClean="0"/>
              <a:t>Изобразите танец:</a:t>
            </a:r>
            <a:r>
              <a:rPr lang="ru-RU" dirty="0" smtClean="0"/>
              <a:t/>
            </a:r>
            <a:br>
              <a:rPr lang="ru-RU" dirty="0" smtClean="0"/>
            </a:br>
            <a:r>
              <a:rPr lang="ru-RU" dirty="0" smtClean="0"/>
              <a:t>журавля; пеликана; страуса; косули; пингвина</a:t>
            </a:r>
            <a:r>
              <a:rPr lang="ru-RU" dirty="0" smtClean="0"/>
              <a:t>.</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 name="TextBox 3"/>
          <p:cNvSpPr txBox="1"/>
          <p:nvPr/>
        </p:nvSpPr>
        <p:spPr>
          <a:xfrm>
            <a:off x="1043609" y="980728"/>
            <a:ext cx="6984776" cy="5355312"/>
          </a:xfrm>
          <a:prstGeom prst="rect">
            <a:avLst/>
          </a:prstGeom>
          <a:noFill/>
        </p:spPr>
        <p:txBody>
          <a:bodyPr wrap="square" rtlCol="0">
            <a:spAutoFit/>
          </a:bodyPr>
          <a:lstStyle/>
          <a:p>
            <a:r>
              <a:rPr lang="ru-RU" b="1" u="sng" dirty="0" smtClean="0"/>
              <a:t>Регулировщик. </a:t>
            </a:r>
            <a:r>
              <a:rPr lang="ru-RU" dirty="0" smtClean="0"/>
              <a:t>Стоя, ноги расставить на ширину плеч, одну руку поднять вверх, другую отвести в сторону. Вдох носом, затем поменять положение рук с удлиненным выдохом и произнесением «</a:t>
            </a:r>
            <a:r>
              <a:rPr lang="ru-RU" dirty="0" err="1" smtClean="0"/>
              <a:t>р-р-р</a:t>
            </a:r>
            <a:r>
              <a:rPr lang="ru-RU" dirty="0" smtClean="0"/>
              <a:t>». </a:t>
            </a:r>
            <a:br>
              <a:rPr lang="ru-RU" dirty="0" smtClean="0"/>
            </a:br>
            <a:r>
              <a:rPr lang="ru-RU" b="1" u="sng" dirty="0" smtClean="0"/>
              <a:t>Вырасти </a:t>
            </a:r>
            <a:r>
              <a:rPr lang="ru-RU" b="1" u="sng" dirty="0" smtClean="0"/>
              <a:t>большой. </a:t>
            </a:r>
            <a:r>
              <a:rPr lang="ru-RU" dirty="0" smtClean="0"/>
              <a:t>Встать прямо, ноги вместе, поднять руки вверх, хорошо потянуться, подняться на носки — вдох; опустить руки вниз, опуститься на всю ступню — выдох. Произнести «</a:t>
            </a:r>
            <a:r>
              <a:rPr lang="ru-RU" dirty="0" err="1" smtClean="0"/>
              <a:t>у-х-х-х</a:t>
            </a:r>
            <a:r>
              <a:rPr lang="ru-RU" dirty="0" smtClean="0"/>
              <a:t>». </a:t>
            </a:r>
            <a:br>
              <a:rPr lang="ru-RU" dirty="0" smtClean="0"/>
            </a:br>
            <a:r>
              <a:rPr lang="ru-RU" b="1" u="sng" dirty="0" smtClean="0"/>
              <a:t>Маятник</a:t>
            </a:r>
            <a:r>
              <a:rPr lang="ru-RU" b="1" u="sng" dirty="0" smtClean="0"/>
              <a:t>. </a:t>
            </a:r>
            <a:r>
              <a:rPr lang="ru-RU" dirty="0" smtClean="0"/>
              <a:t>Стоя, ноги расставить на ширину плеч. Наклонять туловище в стороны. При наклоне — выдох с произнесением «</a:t>
            </a:r>
            <a:r>
              <a:rPr lang="ru-RU" dirty="0" err="1" smtClean="0"/>
              <a:t>т-у-у-х-х</a:t>
            </a:r>
            <a:r>
              <a:rPr lang="ru-RU" dirty="0" smtClean="0"/>
              <a:t>». Повторить 3—4 наклона в каждую сторону.</a:t>
            </a:r>
            <a:br>
              <a:rPr lang="ru-RU" dirty="0" smtClean="0"/>
            </a:br>
            <a:r>
              <a:rPr lang="ru-RU" b="1" u="sng" dirty="0" smtClean="0"/>
              <a:t>Задуть </a:t>
            </a:r>
            <a:r>
              <a:rPr lang="ru-RU" b="1" u="sng" dirty="0" smtClean="0"/>
              <a:t>свечу. </a:t>
            </a:r>
            <a:r>
              <a:rPr lang="ru-RU" dirty="0" smtClean="0"/>
              <a:t>Спокойно вдохнуть через рот воздух и также спокойно выдохнуть (через рот) на воображаемую свечу, произнося шепотом «</a:t>
            </a:r>
            <a:r>
              <a:rPr lang="ru-RU" dirty="0" err="1" smtClean="0"/>
              <a:t>ф-ф-ф</a:t>
            </a:r>
            <a:r>
              <a:rPr lang="ru-RU" dirty="0" smtClean="0"/>
              <a:t>».</a:t>
            </a:r>
            <a:br>
              <a:rPr lang="ru-RU" dirty="0" smtClean="0"/>
            </a:br>
            <a:r>
              <a:rPr lang="ru-RU" b="1" u="sng" dirty="0" smtClean="0"/>
              <a:t>Понюхай </a:t>
            </a:r>
            <a:r>
              <a:rPr lang="ru-RU" b="1" u="sng" dirty="0" smtClean="0"/>
              <a:t>ягодку. </a:t>
            </a:r>
            <a:r>
              <a:rPr lang="ru-RU" dirty="0" smtClean="0"/>
              <a:t>На вдох понюхать «ягодку», на выдохе произнести слово «</a:t>
            </a:r>
            <a:r>
              <a:rPr lang="ru-RU" dirty="0" err="1" smtClean="0"/>
              <a:t>хо-ро-шо</a:t>
            </a:r>
            <a:r>
              <a:rPr lang="ru-RU" dirty="0" smtClean="0"/>
              <a:t>». Произношение должно быть спокойное, медленное, по слогам. Потом на выдох произносить фразы в два-три слова: «Очень хорошо», «Очень хорошо пахнет».</a:t>
            </a:r>
            <a:br>
              <a:rPr lang="ru-RU" dirty="0" smtClean="0"/>
            </a:br>
            <a:r>
              <a:rPr lang="ru-RU" b="1" u="sng" dirty="0" smtClean="0"/>
              <a:t>Песня</a:t>
            </a:r>
            <a:r>
              <a:rPr lang="ru-RU" b="1" u="sng" dirty="0" smtClean="0"/>
              <a:t>. </a:t>
            </a:r>
            <a:r>
              <a:rPr lang="ru-RU" dirty="0" smtClean="0"/>
              <a:t>Набрать воздух в легкие. Промычать мелодию песни. Губы расслаблены, им должно быть щекотно</a:t>
            </a:r>
            <a:r>
              <a:rPr lang="ru-RU" dirty="0" smtClean="0"/>
              <a:t>.</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43608" y="1340768"/>
            <a:ext cx="6984776" cy="4801314"/>
          </a:xfrm>
          <a:prstGeom prst="rect">
            <a:avLst/>
          </a:prstGeom>
          <a:noFill/>
        </p:spPr>
        <p:txBody>
          <a:bodyPr wrap="square" rtlCol="0">
            <a:spAutoFit/>
          </a:bodyPr>
          <a:lstStyle/>
          <a:p>
            <a:r>
              <a:rPr lang="ru-RU" b="1" u="sng" dirty="0" smtClean="0"/>
              <a:t>Считалочка. </a:t>
            </a:r>
            <a:r>
              <a:rPr lang="ru-RU" dirty="0" smtClean="0"/>
              <a:t>Это упражнение для тренировки распределения выдоха. Возьмем известную детскую считалочку. «Как на горке, на пригорке стоят тридцать три Егорки: раз Егорка, два Егорка, три Егорки, четыре Егорки, пять Егорок (и так до конца)... Тридцать один Егорка, тридцать два Егорки, тридцать три Егорки».</a:t>
            </a:r>
            <a:br>
              <a:rPr lang="ru-RU" dirty="0" smtClean="0"/>
            </a:br>
            <a:r>
              <a:rPr lang="ru-RU" dirty="0" smtClean="0"/>
              <a:t>Распределить выдох на три порции. Читая текст, делать дыхательную паузу после каждого третьего «Егорки». «Как на горке, на пригорке (вдох), стоят тридцать три Егорки (вдох), раз Егорка, два Егорки, три Егорки (вдох), четыре Егорки, пять Егорок, шесть Егорок (вдох)... тридцать Егорок (вдох), тридцать один Егорка, тридцать два Егорки».</a:t>
            </a:r>
            <a:br>
              <a:rPr lang="ru-RU" dirty="0" smtClean="0"/>
            </a:br>
            <a:r>
              <a:rPr lang="ru-RU" dirty="0" smtClean="0"/>
              <a:t>Теперь на шесть позиций: «Как на горке, на пригорке (вдох), стоят тридцать три Егорки (вдох), четыре Егорки, пять Егорок, шесть Егорок (вдох)» и т.д. до конца. Когда почувствуете, что эта порция вами освоена, переходить на более длительные, через каждые восемь, а </a:t>
            </a:r>
            <a:r>
              <a:rPr lang="ru-RU" dirty="0" smtClean="0"/>
              <a:t>затем </a:t>
            </a:r>
            <a:r>
              <a:rPr lang="ru-RU" dirty="0" smtClean="0"/>
              <a:t>и одиннадцать «Егорок».</a:t>
            </a:r>
            <a:br>
              <a:rPr lang="ru-RU" dirty="0" smtClean="0"/>
            </a:br>
            <a:r>
              <a:rPr lang="ru-RU" b="1" u="sng" dirty="0" smtClean="0"/>
              <a:t>Погреем </a:t>
            </a:r>
            <a:r>
              <a:rPr lang="ru-RU" b="1" u="sng" dirty="0" smtClean="0"/>
              <a:t>ручки</a:t>
            </a:r>
            <a:r>
              <a:rPr lang="ru-RU" dirty="0" smtClean="0"/>
              <a:t>. Участники ставят перед ртом ладонь и широко раскрытым ртом медленно выпускают воздух на ладошку</a:t>
            </a:r>
            <a:r>
              <a:rPr lang="ru-RU" dirty="0" smtClean="0"/>
              <a: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115616" y="1556792"/>
            <a:ext cx="6984776" cy="4801314"/>
          </a:xfrm>
          <a:prstGeom prst="rect">
            <a:avLst/>
          </a:prstGeom>
          <a:noFill/>
        </p:spPr>
        <p:txBody>
          <a:bodyPr wrap="square" rtlCol="0">
            <a:spAutoFit/>
          </a:bodyPr>
          <a:lstStyle/>
          <a:p>
            <a:r>
              <a:rPr lang="ru-RU" b="1" u="sng" dirty="0" smtClean="0"/>
              <a:t>Комарик. </a:t>
            </a:r>
            <a:r>
              <a:rPr lang="ru-RU" dirty="0" smtClean="0"/>
              <a:t>Участники становятся в шахматном порядке. Руки в стороны. Перед носом у каждого вьется со звуком [</a:t>
            </a:r>
            <a:r>
              <a:rPr lang="ru-RU" dirty="0" err="1" smtClean="0"/>
              <a:t>з</a:t>
            </a:r>
            <a:r>
              <a:rPr lang="ru-RU" dirty="0" smtClean="0"/>
              <a:t>] «комарик». Звук произносить на выдохе, на одном дыхании. На выдохе руки медленно сводить, и в конце дыхания «комарик» прихлопывается.</a:t>
            </a:r>
            <a:br>
              <a:rPr lang="ru-RU" dirty="0" smtClean="0"/>
            </a:br>
            <a:r>
              <a:rPr lang="ru-RU" b="1" u="sng" dirty="0" err="1" smtClean="0"/>
              <a:t>Насосик</a:t>
            </a:r>
            <a:r>
              <a:rPr lang="ru-RU" b="1" u="sng" dirty="0" smtClean="0"/>
              <a:t>. </a:t>
            </a:r>
            <a:r>
              <a:rPr lang="ru-RU" dirty="0" smtClean="0"/>
              <a:t>Участники разбиваются на пары, один из пары — мячик, второй — </a:t>
            </a:r>
            <a:r>
              <a:rPr lang="ru-RU" dirty="0" err="1" smtClean="0"/>
              <a:t>насосик</a:t>
            </a:r>
            <a:r>
              <a:rPr lang="ru-RU" dirty="0" smtClean="0"/>
              <a:t>. Вначале «мячик» сдут, т.е. ребенок в максимально расслабленной позе сидит на корточках на полу. «</a:t>
            </a:r>
            <a:r>
              <a:rPr lang="ru-RU" dirty="0" err="1" smtClean="0"/>
              <a:t>Насосик</a:t>
            </a:r>
            <a:r>
              <a:rPr lang="ru-RU" dirty="0" smtClean="0"/>
              <a:t>», произнося «</a:t>
            </a:r>
            <a:r>
              <a:rPr lang="ru-RU" dirty="0" err="1" smtClean="0"/>
              <a:t>пс</a:t>
            </a:r>
            <a:r>
              <a:rPr lang="ru-RU" dirty="0" smtClean="0"/>
              <a:t>», сгибается в пояснице до прямого угла и «накачивает» «мячик». Каждое выпрямление — вдох, каждый наклон — выдох. «Мячик» постепенно «надувается». При этом воздух набирается дискретно, порциями. Когда «мячик» надут, «</a:t>
            </a:r>
            <a:r>
              <a:rPr lang="ru-RU" dirty="0" err="1" smtClean="0"/>
              <a:t>насосик</a:t>
            </a:r>
            <a:r>
              <a:rPr lang="ru-RU" dirty="0" smtClean="0"/>
              <a:t>» выдергивает «затычку», и «мячик» за звуком [</a:t>
            </a:r>
            <a:r>
              <a:rPr lang="ru-RU" dirty="0" err="1" smtClean="0"/>
              <a:t>ш</a:t>
            </a:r>
            <a:r>
              <a:rPr lang="ru-RU" dirty="0" smtClean="0"/>
              <a:t>] сдувается. Выдох происходит длительно. Потом участники меняются ролями. Это упражнение хорошо тем, что каждый ребенок проходит тренинг на тактированные и длительные вдох и выдох.</a:t>
            </a:r>
            <a:br>
              <a:rPr lang="ru-RU" dirty="0" smtClean="0"/>
            </a:b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043608" y="1268760"/>
            <a:ext cx="7128791" cy="5632311"/>
          </a:xfrm>
          <a:prstGeom prst="rect">
            <a:avLst/>
          </a:prstGeom>
          <a:noFill/>
        </p:spPr>
        <p:txBody>
          <a:bodyPr wrap="square" rtlCol="0">
            <a:spAutoFit/>
          </a:bodyPr>
          <a:lstStyle/>
          <a:p>
            <a:r>
              <a:rPr lang="ru-RU" b="1" dirty="0" smtClean="0"/>
              <a:t>Артикуляционная </a:t>
            </a:r>
            <a:r>
              <a:rPr lang="ru-RU" b="1" dirty="0" smtClean="0"/>
              <a:t>гимнастика</a:t>
            </a:r>
          </a:p>
          <a:p>
            <a:r>
              <a:rPr lang="ru-RU" dirty="0" smtClean="0"/>
              <a:t/>
            </a:r>
            <a:br>
              <a:rPr lang="ru-RU" dirty="0" smtClean="0"/>
            </a:br>
            <a:r>
              <a:rPr lang="ru-RU" b="1" u="sng" dirty="0" err="1" smtClean="0"/>
              <a:t>Поцелуйчик</a:t>
            </a:r>
            <a:r>
              <a:rPr lang="ru-RU" b="1" u="sng" dirty="0" smtClean="0"/>
              <a:t>. </a:t>
            </a:r>
            <a:r>
              <a:rPr lang="ru-RU" dirty="0" smtClean="0"/>
              <a:t>На счет «раз» сомкнутые губы вытянуть вперед, как для поцелуя; на счет «два» губы растянуть в улыбку, не обнажая зубов.</a:t>
            </a:r>
            <a:br>
              <a:rPr lang="ru-RU" dirty="0" smtClean="0"/>
            </a:br>
            <a:r>
              <a:rPr lang="ru-RU" dirty="0" smtClean="0"/>
              <a:t>Сомкнутыми вытянутыми губами двигать вверх-вниз, вправо- влево; делать круговые вращения по часовой стрелке и против нее.</a:t>
            </a:r>
            <a:br>
              <a:rPr lang="ru-RU" dirty="0" smtClean="0"/>
            </a:br>
            <a:r>
              <a:rPr lang="ru-RU" b="1" u="sng" dirty="0" smtClean="0"/>
              <a:t>Хомячок</a:t>
            </a:r>
            <a:r>
              <a:rPr lang="ru-RU" b="1" u="sng" dirty="0" smtClean="0"/>
              <a:t>. </a:t>
            </a:r>
            <a:r>
              <a:rPr lang="ru-RU" dirty="0" smtClean="0"/>
              <a:t>Пожевать воображаемую жвачку так, чтобы двигалось все лицо. Начиная со второго раза, добавляется хвастовство. Участники разбиваются по парам и хвастаются лицом друг перед другом, у кого вкуснее жвачка.</a:t>
            </a:r>
            <a:br>
              <a:rPr lang="ru-RU" dirty="0" smtClean="0"/>
            </a:br>
            <a:r>
              <a:rPr lang="ru-RU" b="1" u="sng" dirty="0" smtClean="0"/>
              <a:t>Рожицы</a:t>
            </a:r>
            <a:r>
              <a:rPr lang="ru-RU" b="1" u="sng" dirty="0" smtClean="0"/>
              <a:t>. </a:t>
            </a:r>
            <a:r>
              <a:rPr lang="ru-RU" dirty="0" smtClean="0"/>
              <a:t>Поднять правую бровь. Опустить. Поднять левую бровь. Опустить. Поднять и опустить обе брови. Не раскрывая губ, подвигать нижней челюстью вверх, вниз, вправо, влево. </a:t>
            </a:r>
            <a:r>
              <a:rPr lang="ru-RU" dirty="0" err="1" smtClean="0"/>
              <a:t>Пораздувать</a:t>
            </a:r>
            <a:r>
              <a:rPr lang="ru-RU" dirty="0" smtClean="0"/>
              <a:t> ноздри. Пошевелить ушами. Лицом сделать этюд «Я тигр, который поджидает добычу» или «Я мартышка, которая слушает». Вытянуть лицо. </a:t>
            </a:r>
            <a:r>
              <a:rPr lang="ru-RU" dirty="0" err="1" smtClean="0"/>
              <a:t>Рас-плыться</a:t>
            </a:r>
            <a:r>
              <a:rPr lang="ru-RU" dirty="0" smtClean="0"/>
              <a:t> в улыбке. Не разжимая зубов, поднять верхнюю губу и опустить ее. Проделать то же самое с нижней губой. В конце этого упражнения дать задание скорчить рожицу («кто смешнее» или «кто страшнее»).</a:t>
            </a:r>
            <a:br>
              <a:rPr lang="ru-RU" dirty="0" smtClean="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115617" y="1268760"/>
            <a:ext cx="6840760" cy="5355312"/>
          </a:xfrm>
          <a:prstGeom prst="rect">
            <a:avLst/>
          </a:prstGeom>
          <a:noFill/>
        </p:spPr>
        <p:txBody>
          <a:bodyPr wrap="square" rtlCol="0">
            <a:spAutoFit/>
          </a:bodyPr>
          <a:lstStyle/>
          <a:p>
            <a:r>
              <a:rPr lang="ru-RU" b="1" u="sng" dirty="0" smtClean="0"/>
              <a:t>Баня. </a:t>
            </a:r>
            <a:r>
              <a:rPr lang="ru-RU" dirty="0" smtClean="0"/>
              <a:t>Это упражнение выполняется в двух позициях.</a:t>
            </a:r>
            <a:br>
              <a:rPr lang="ru-RU" dirty="0" smtClean="0"/>
            </a:br>
            <a:r>
              <a:rPr lang="ru-RU" dirty="0" smtClean="0"/>
              <a:t>1</a:t>
            </a:r>
            <a:r>
              <a:rPr lang="ru-RU" dirty="0" smtClean="0"/>
              <a:t>. Дети сидят на полу и похлопывают себя по ступням, потом по икрам, коленям, голеням, бедрам. Похлопывание производится поочередно сначала по одной стороне, потом подругой. Одновременно с похлопыванием произнести звук [м] на удобной ноте.</a:t>
            </a:r>
            <a:br>
              <a:rPr lang="ru-RU" dirty="0" smtClean="0"/>
            </a:br>
            <a:r>
              <a:rPr lang="ru-RU" dirty="0" smtClean="0"/>
              <a:t>2. Стоя, тело согнуто в пояснице. Постепенно тело выпрямляется до вертикального состояния, а в положении стоя похлопывание переходит на живот, спину, грудь. Упражнение хорошо тем, что автоматически включает резонаторы.</a:t>
            </a:r>
            <a:br>
              <a:rPr lang="ru-RU" dirty="0" smtClean="0"/>
            </a:br>
            <a:r>
              <a:rPr lang="ru-RU" b="1" u="sng" dirty="0" smtClean="0"/>
              <a:t>Самолетик</a:t>
            </a:r>
            <a:r>
              <a:rPr lang="ru-RU" b="1" u="sng" dirty="0" smtClean="0"/>
              <a:t>. </a:t>
            </a:r>
            <a:r>
              <a:rPr lang="ru-RU" dirty="0" smtClean="0"/>
              <a:t>Это упражнение лучше выполнять в конце. На нем удобно проверять, каких результатов достигли ребята. Все участники делятся на четыре группы. Каждая группа — это один «мотор» «самолета». Педагог поочередно включает каждый «мотор». «Моторы» «работают» на звуке [а] и очень тихо. Когда все «моторы» «включены», педагог начинает медленно поднимать руки, увеличивая «мощность» «моторов» до самой высшей точки звучания, потом звук резко уменьшается.</a:t>
            </a:r>
            <a:br>
              <a:rPr lang="ru-RU" dirty="0" smtClean="0"/>
            </a:b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907704" y="1772816"/>
            <a:ext cx="5184576" cy="3970318"/>
          </a:xfrm>
          <a:prstGeom prst="rect">
            <a:avLst/>
          </a:prstGeom>
          <a:noFill/>
        </p:spPr>
        <p:txBody>
          <a:bodyPr wrap="square" rtlCol="0">
            <a:spAutoFit/>
          </a:bodyPr>
          <a:lstStyle/>
          <a:p>
            <a:r>
              <a:rPr lang="ru-RU" b="1" u="sng" dirty="0" smtClean="0"/>
              <a:t>Цыпленок вылупляется. </a:t>
            </a:r>
            <a:r>
              <a:rPr lang="ru-RU" dirty="0" smtClean="0"/>
              <a:t>Губы сомкнуть. Язычок перемещать вверх-вниз, вправо-влево с убыстрением темпа.</a:t>
            </a:r>
            <a:br>
              <a:rPr lang="ru-RU" dirty="0" smtClean="0"/>
            </a:br>
            <a:r>
              <a:rPr lang="ru-RU" b="1" u="sng" dirty="0" smtClean="0"/>
              <a:t>Колокольчик</a:t>
            </a:r>
            <a:r>
              <a:rPr lang="ru-RU" b="1" u="sng" dirty="0" smtClean="0"/>
              <a:t>. </a:t>
            </a:r>
            <a:r>
              <a:rPr lang="ru-RU" dirty="0" smtClean="0"/>
              <a:t>Рот приоткрыть, языком бить о края губ, подобно язычку колокольчика.</a:t>
            </a:r>
            <a:br>
              <a:rPr lang="ru-RU" dirty="0" smtClean="0"/>
            </a:br>
            <a:r>
              <a:rPr lang="ru-RU" b="1" u="sng" dirty="0" smtClean="0"/>
              <a:t>Жало</a:t>
            </a:r>
            <a:r>
              <a:rPr lang="ru-RU" b="1" u="sng" dirty="0" smtClean="0"/>
              <a:t>. </a:t>
            </a:r>
            <a:r>
              <a:rPr lang="ru-RU" dirty="0" smtClean="0"/>
              <a:t>Рот приоткрыть, язычок высовывать волнообразными движениями вперед и обратно.</a:t>
            </a:r>
            <a:br>
              <a:rPr lang="ru-RU" dirty="0" smtClean="0"/>
            </a:br>
            <a:r>
              <a:rPr lang="ru-RU" b="1" u="sng" dirty="0" smtClean="0"/>
              <a:t>Лопата. </a:t>
            </a:r>
            <a:r>
              <a:rPr lang="ru-RU" dirty="0" smtClean="0"/>
              <a:t>Попытаться </a:t>
            </a:r>
            <a:r>
              <a:rPr lang="ru-RU" dirty="0" smtClean="0"/>
              <a:t>достать высунутым языком до носа или подбородка.</a:t>
            </a:r>
            <a:br>
              <a:rPr lang="ru-RU" dirty="0" smtClean="0"/>
            </a:br>
            <a:r>
              <a:rPr lang="ru-RU" b="1" u="sng" dirty="0" smtClean="0"/>
              <a:t>Гримаса</a:t>
            </a:r>
            <a:r>
              <a:rPr lang="ru-RU" b="1" u="sng" dirty="0" smtClean="0"/>
              <a:t>. </a:t>
            </a:r>
            <a:r>
              <a:rPr lang="ru-RU" dirty="0" smtClean="0"/>
              <a:t>В течение 3 мин корчить гримасы, </a:t>
            </a:r>
            <a:r>
              <a:rPr lang="ru-RU" dirty="0" err="1" smtClean="0"/>
              <a:t>задействуя</a:t>
            </a:r>
            <a:r>
              <a:rPr lang="ru-RU" dirty="0" smtClean="0"/>
              <a:t> все мышцы лица.</a:t>
            </a:r>
            <a:br>
              <a:rPr lang="ru-RU" dirty="0" smtClean="0"/>
            </a:br>
            <a:r>
              <a:rPr lang="ru-RU" dirty="0" smtClean="0"/>
              <a:t>Упражнения </a:t>
            </a:r>
            <a:r>
              <a:rPr lang="ru-RU" dirty="0" smtClean="0"/>
              <a:t>повторяются по 5—6 раз, затем пауза и расслабление губ.</a:t>
            </a:r>
            <a:br>
              <a:rPr lang="ru-RU" dirty="0" smtClean="0"/>
            </a:b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circus-ringmaster-clip-art-blog-thumbna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475656" y="1268760"/>
            <a:ext cx="6192688" cy="5078313"/>
          </a:xfrm>
          <a:prstGeom prst="rect">
            <a:avLst/>
          </a:prstGeom>
          <a:noFill/>
        </p:spPr>
        <p:txBody>
          <a:bodyPr wrap="square" rtlCol="0">
            <a:spAutoFit/>
          </a:bodyPr>
          <a:lstStyle/>
          <a:p>
            <a:r>
              <a:rPr lang="ru-RU" dirty="0" smtClean="0"/>
              <a:t/>
            </a:r>
            <a:br>
              <a:rPr lang="ru-RU" dirty="0" smtClean="0"/>
            </a:br>
            <a:r>
              <a:rPr lang="ru-RU" b="1" dirty="0" smtClean="0"/>
              <a:t>Зарядка для челюсти и мышц </a:t>
            </a:r>
            <a:r>
              <a:rPr lang="ru-RU" b="1" dirty="0" smtClean="0"/>
              <a:t>шеи</a:t>
            </a:r>
          </a:p>
          <a:p>
            <a:r>
              <a:rPr lang="ru-RU" dirty="0" smtClean="0"/>
              <a:t/>
            </a:r>
            <a:br>
              <a:rPr lang="ru-RU" dirty="0" smtClean="0"/>
            </a:br>
            <a:r>
              <a:rPr lang="ru-RU" dirty="0" smtClean="0"/>
              <a:t>Дети </a:t>
            </a:r>
            <a:r>
              <a:rPr lang="ru-RU" dirty="0" smtClean="0"/>
              <a:t>часто говорят спасибо сквозь зубы, челюсть зажата, рот едва приоткрыт. Чтобы избавиться от этих недостатков, необходимо освободить мышцы шеи и челюсти.</a:t>
            </a:r>
            <a:br>
              <a:rPr lang="ru-RU" dirty="0" smtClean="0"/>
            </a:br>
            <a:r>
              <a:rPr lang="ru-RU" b="1" u="sng" dirty="0" smtClean="0"/>
              <a:t>Вращения</a:t>
            </a:r>
            <a:r>
              <a:rPr lang="ru-RU" dirty="0" smtClean="0"/>
              <a:t>. Наклонять голову то к правому, то к левому плечу, затем катать ее по спине и груди.</a:t>
            </a:r>
            <a:br>
              <a:rPr lang="ru-RU" dirty="0" smtClean="0"/>
            </a:br>
            <a:r>
              <a:rPr lang="ru-RU" b="1" u="sng" dirty="0" smtClean="0"/>
              <a:t>Удивленный </a:t>
            </a:r>
            <a:r>
              <a:rPr lang="ru-RU" b="1" u="sng" dirty="0" smtClean="0"/>
              <a:t>бегемот</a:t>
            </a:r>
            <a:r>
              <a:rPr lang="ru-RU" dirty="0" smtClean="0"/>
              <a:t>. Отбросить резко вниз нижнюю челюсть, рот при этом открывается широко и свободно.</a:t>
            </a:r>
            <a:br>
              <a:rPr lang="ru-RU" dirty="0" smtClean="0"/>
            </a:br>
            <a:r>
              <a:rPr lang="ru-RU" b="1" u="sng" dirty="0" smtClean="0"/>
              <a:t>Зевающая </a:t>
            </a:r>
            <a:r>
              <a:rPr lang="ru-RU" b="1" u="sng" dirty="0" smtClean="0"/>
              <a:t>пантера</a:t>
            </a:r>
            <a:r>
              <a:rPr lang="ru-RU" dirty="0" smtClean="0"/>
              <a:t>. Нажать двумя руками на обе щеки в средней части и произносить «</a:t>
            </a:r>
            <a:r>
              <a:rPr lang="ru-RU" dirty="0" err="1" smtClean="0"/>
              <a:t>вау</a:t>
            </a:r>
            <a:r>
              <a:rPr lang="ru-RU" dirty="0" smtClean="0"/>
              <a:t>, </a:t>
            </a:r>
            <a:r>
              <a:rPr lang="ru-RU" dirty="0" err="1" smtClean="0"/>
              <a:t>вау</a:t>
            </a:r>
            <a:r>
              <a:rPr lang="ru-RU" dirty="0" smtClean="0"/>
              <a:t>, </a:t>
            </a:r>
            <a:r>
              <a:rPr lang="ru-RU" dirty="0" err="1" smtClean="0"/>
              <a:t>вау</a:t>
            </a:r>
            <a:r>
              <a:rPr lang="ru-RU" dirty="0" smtClean="0"/>
              <a:t>...», подражая голосу пантеры, резко опуская нижнюю челюсть и широко открывая рот, затем зевнуть и потянуться.</a:t>
            </a:r>
            <a:br>
              <a:rPr lang="ru-RU" dirty="0" smtClean="0"/>
            </a:br>
            <a:r>
              <a:rPr lang="ru-RU" b="1" u="sng" dirty="0" smtClean="0"/>
              <a:t>Горячая </a:t>
            </a:r>
            <a:r>
              <a:rPr lang="ru-RU" b="1" u="sng" dirty="0" smtClean="0"/>
              <a:t>картошка. </a:t>
            </a:r>
            <a:r>
              <a:rPr lang="ru-RU" dirty="0" smtClean="0"/>
              <a:t>Положить в рот воображаемую горячую картофелину и сделать закрытый зевок (губы сомкнуты, мягкое нёбо поднято, гортань опущена).</a:t>
            </a:r>
            <a:br>
              <a:rPr lang="ru-RU" dirty="0" smtClean="0"/>
            </a:b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309</Words>
  <Application>Microsoft Office PowerPoint</Application>
  <PresentationFormat>Экран (4:3)</PresentationFormat>
  <Paragraphs>49</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10</cp:revision>
  <dcterms:created xsi:type="dcterms:W3CDTF">2021-02-09T13:41:15Z</dcterms:created>
  <dcterms:modified xsi:type="dcterms:W3CDTF">2021-02-09T16:05:35Z</dcterms:modified>
</cp:coreProperties>
</file>