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58" r:id="rId4"/>
    <p:sldId id="259" r:id="rId5"/>
    <p:sldId id="260" r:id="rId6"/>
    <p:sldId id="264" r:id="rId7"/>
    <p:sldId id="262" r:id="rId8"/>
    <p:sldId id="267" r:id="rId9"/>
    <p:sldId id="266" r:id="rId10"/>
    <p:sldId id="269" r:id="rId11"/>
    <p:sldId id="270" r:id="rId12"/>
    <p:sldId id="271" r:id="rId13"/>
    <p:sldId id="272" r:id="rId14"/>
    <p:sldId id="273" r:id="rId15"/>
    <p:sldId id="280" r:id="rId16"/>
    <p:sldId id="28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272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7335-7E34-4A1F-A9A9-FDB9EBC2468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7BAF-70B1-4EBF-A86C-87F0C7921F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354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7335-7E34-4A1F-A9A9-FDB9EBC2468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7BAF-70B1-4EBF-A86C-87F0C7921F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4988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7335-7E34-4A1F-A9A9-FDB9EBC2468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7BAF-70B1-4EBF-A86C-87F0C7921F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379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7335-7E34-4A1F-A9A9-FDB9EBC2468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7BAF-70B1-4EBF-A86C-87F0C7921F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5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7335-7E34-4A1F-A9A9-FDB9EBC2468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7BAF-70B1-4EBF-A86C-87F0C7921F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6254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7335-7E34-4A1F-A9A9-FDB9EBC2468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7BAF-70B1-4EBF-A86C-87F0C7921F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558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7335-7E34-4A1F-A9A9-FDB9EBC2468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7BAF-70B1-4EBF-A86C-87F0C7921F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2213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7335-7E34-4A1F-A9A9-FDB9EBC2468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7BAF-70B1-4EBF-A86C-87F0C7921F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4202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7335-7E34-4A1F-A9A9-FDB9EBC2468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7BAF-70B1-4EBF-A86C-87F0C7921F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2513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7335-7E34-4A1F-A9A9-FDB9EBC2468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7BAF-70B1-4EBF-A86C-87F0C7921F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8080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7335-7E34-4A1F-A9A9-FDB9EBC2468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7BAF-70B1-4EBF-A86C-87F0C7921F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1641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87335-7E34-4A1F-A9A9-FDB9EBC2468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7BAF-70B1-4EBF-A86C-87F0C7921F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148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ЛЕНИНГРАД\0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ЛЕНИНГРАД\IMG-20200120-WA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406" y="196044"/>
            <a:ext cx="6060530" cy="6465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14028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" y="21838"/>
            <a:ext cx="9246503" cy="683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86959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истратор\Desktop\ЛЕНИНГРАД\0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75474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332656"/>
            <a:ext cx="6573312" cy="2539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105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32656"/>
            <a:ext cx="6606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Фашисты расстреливали лед </a:t>
            </a:r>
            <a:r>
              <a:rPr lang="ru-RU" dirty="0"/>
              <a:t>в упор</a:t>
            </a:r>
            <a:r>
              <a:rPr lang="ru-RU" dirty="0" smtClean="0"/>
              <a:t>, но  </a:t>
            </a:r>
            <a:r>
              <a:rPr lang="ru-RU" dirty="0"/>
              <a:t>ладожский лед жил. Нес он к берегу полуторки и трехтонки с мукой, патронами в Ленинград, с детьми, стариками назад на Большую землю. За каждой машиной охотились самолеты </a:t>
            </a:r>
            <a:r>
              <a:rPr lang="ru-RU" dirty="0" smtClean="0"/>
              <a:t>врага.</a:t>
            </a:r>
          </a:p>
          <a:p>
            <a:r>
              <a:rPr lang="ru-RU" dirty="0" smtClean="0"/>
              <a:t>Это сотни </a:t>
            </a:r>
            <a:r>
              <a:rPr lang="ru-RU" dirty="0"/>
              <a:t>утонувших машин и саней, тысячи павших героев ледовой трассы. Вот какой ценой доставали хлеб в блокадный Ленинград. Так и назвали ленинградцы дорогу через Ладогу- «Дорогой жизни».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26922"/>
            <a:ext cx="5508104" cy="413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37342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дминистратор\Desktop\ЛЕНИНГРАД\0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260648"/>
            <a:ext cx="657331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1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399147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сегодня те из ветеранов, кто спускаются к берегу, встают на колени и целуют со слезами студеный ладожский лед. Вот этим людям мы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обязаны нашей Победой и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тем, что хлеба у нас вдоволь.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332" y="2276872"/>
            <a:ext cx="5582209" cy="418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28195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дминистратор\Desktop\ЛЕНИНГРАД\0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80928"/>
            <a:ext cx="5436096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116632"/>
            <a:ext cx="6768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Девятьсот берёзок на Дороге Жизни,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Память Ленинградцам, в дни блокады жившим.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Каждая берёзка - это день блокады,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Голод и лишения, грохот канонады.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Жизни не жалея, под обстрел и в холод.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 же Ленинградцы, вы не сдали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город,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Дороге Жизни, русские берёзы,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Помнят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Ленинградцев и роняют слёзы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(Юрий Михайлов)</a:t>
            </a:r>
          </a:p>
        </p:txBody>
      </p:sp>
    </p:spTree>
    <p:extLst>
      <p:ext uri="{BB962C8B-B14F-4D97-AF65-F5344CB8AC3E}">
        <p14:creationId xmlns="" xmlns:p14="http://schemas.microsoft.com/office/powerpoint/2010/main" val="1104545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министратор\Desktop\ЛЕНИНГРАД\0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84" y="-214338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57356" y="357166"/>
            <a:ext cx="728664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1600" dirty="0" smtClean="0"/>
              <a:t>- Ребята, вы хотите узнать, из чего пекли блокадный хлеб и из каких продуктов пекут хлеб сейчас? </a:t>
            </a:r>
          </a:p>
          <a:p>
            <a:r>
              <a:rPr lang="ru-RU" sz="1600" dirty="0" smtClean="0"/>
              <a:t>- Где это можно узнать?</a:t>
            </a:r>
          </a:p>
          <a:p>
            <a:r>
              <a:rPr lang="ru-RU" sz="1600" dirty="0" smtClean="0"/>
              <a:t>Тогда я прошу вас пройти в наши мини лаборатории. Надеваем фартуки и косынки. На столах вы рассмотрите, что находиться и расскажете, из чего делали хлеб в Ленинграде и из чего делают современный хлеб. (детям не сообщают, в какой лаборатории находится состав блокадного и современного хлеба).</a:t>
            </a:r>
          </a:p>
          <a:p>
            <a:pPr algn="ctr"/>
            <a:endParaRPr lang="ru-RU" sz="1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500298" y="2357430"/>
            <a:ext cx="6643702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лаборатория.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«Блокадный хлеб» чашка, список ингредиентов (Состав блокадного хлеба: пищевая целлюлоза 10 частей, жмых -10 частей, опилки- 2 части, выбойки из мешков 2 части, хвоя 1 часть, ржаная обойная мука 75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частей.за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часть берем столовую ложку. 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11111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лаборатория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«Современный хлеб» чашка, список ингредиентов (соль 1 чайная ложка, дрожжи сухие -2 чайных ложки, теплая вода 1 стакан, мука 2,5 стакана, и сами продукты Дети делают вывод, что современный хлеб сытнее и полезнее блокадного, что такие составляющие хлеб нам тяжело найти, но без того хлеба было не выжить городу. А сами сможете замесить тесто? (ответы детей) попробуем?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Замешиваем тесто (если требуется помощь, помогаю детям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вымешивать тесто)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0074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министратор\Desktop\ЛЕНИНГРАД\0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!!!\ЛЕНИНГРАД\IMG_20200204_100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4071942"/>
            <a:ext cx="2500298" cy="2961452"/>
          </a:xfrm>
          <a:prstGeom prst="rect">
            <a:avLst/>
          </a:prstGeom>
          <a:noFill/>
        </p:spPr>
      </p:pic>
      <p:pic>
        <p:nvPicPr>
          <p:cNvPr id="3074" name="Picture 2" descr="D:\!!!\ЛЕНИНГРАД\IMG-20200127-WA00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-214338"/>
            <a:ext cx="3170237" cy="2378075"/>
          </a:xfrm>
          <a:prstGeom prst="rect">
            <a:avLst/>
          </a:prstGeom>
          <a:noFill/>
        </p:spPr>
      </p:pic>
      <p:pic>
        <p:nvPicPr>
          <p:cNvPr id="3075" name="Picture 3" descr="D:\!!!\ЛЕНИНГРАД\IMG-20200127-WA00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13" y="-142900"/>
            <a:ext cx="3047987" cy="2285990"/>
          </a:xfrm>
          <a:prstGeom prst="rect">
            <a:avLst/>
          </a:prstGeom>
          <a:noFill/>
        </p:spPr>
      </p:pic>
      <p:pic>
        <p:nvPicPr>
          <p:cNvPr id="3076" name="Picture 4" descr="D:\!!!\ЛЕНИНГРАД\IMG-20200127-WA001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290" y="2143116"/>
            <a:ext cx="3238488" cy="2428866"/>
          </a:xfrm>
          <a:prstGeom prst="rect">
            <a:avLst/>
          </a:prstGeom>
          <a:noFill/>
        </p:spPr>
      </p:pic>
      <p:pic>
        <p:nvPicPr>
          <p:cNvPr id="3077" name="Picture 5" descr="D:\!!!\ЛЕНИНГРАД\IMG-20200127-WA001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10261" y="2214554"/>
            <a:ext cx="3333739" cy="2500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40074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министратор\Desktop\ЛЕНИНГРАД\0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84" y="-214338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2000232" y="0"/>
            <a:ext cx="7000924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-О чём мы беседовали?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-Почему в городе сложилось тяжелое положение?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-Что такое блокада?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-Сколько дней и ночей продолжалась блокада Ленинграда?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-Что такое «Дорога жизни»?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А всегда ли вы всё съедаете?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-Как вы думаете, глядя на вас, наши прадеды обрадуются, за то, </a:t>
            </a: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что </a:t>
            </a: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вы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бережно относитесь к хлебу? (Ответы детей)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 descr="D:\!!!\ЛЕНИНГРАД\IMG-20200120-WA0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428868"/>
            <a:ext cx="4214810" cy="4167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40074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rup 1\Desktop\img1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21473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ЛЕНИНГРАД\0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59832" y="0"/>
            <a:ext cx="6084168" cy="6730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Bef>
                <a:spcPts val="1125"/>
              </a:spcBef>
              <a:spcAft>
                <a:spcPts val="1125"/>
              </a:spcAft>
            </a:pPr>
            <a:r>
              <a:rPr lang="ru-RU" b="1" i="1" dirty="0" smtClean="0">
                <a:solidFill>
                  <a:srgbClr val="111111"/>
                </a:solidFill>
                <a:effectLst/>
                <a:latin typeface="Arial"/>
                <a:ea typeface="Times New Roman"/>
              </a:rPr>
              <a:t>Познавательно-исследовательской деятельности в средней группе </a:t>
            </a:r>
          </a:p>
          <a:p>
            <a:pPr indent="228600" algn="ctr">
              <a:spcBef>
                <a:spcPts val="1125"/>
              </a:spcBef>
              <a:spcAft>
                <a:spcPts val="1125"/>
              </a:spcAft>
            </a:pPr>
            <a:r>
              <a:rPr lang="ru-RU" b="1" i="1" dirty="0" smtClean="0">
                <a:solidFill>
                  <a:srgbClr val="111111"/>
                </a:solidFill>
                <a:effectLst/>
                <a:latin typeface="Arial"/>
                <a:ea typeface="Times New Roman"/>
              </a:rPr>
              <a:t>«</a:t>
            </a:r>
            <a:r>
              <a:rPr lang="ru-RU" b="1" dirty="0" smtClean="0">
                <a:solidFill>
                  <a:srgbClr val="111111"/>
                </a:solidFill>
                <a:effectLst/>
                <a:latin typeface="Arial"/>
                <a:ea typeface="Times New Roman"/>
              </a:rPr>
              <a:t>Блокадный хлеб</a:t>
            </a:r>
            <a:r>
              <a:rPr lang="ru-RU" b="1" i="1" dirty="0" smtClean="0">
                <a:solidFill>
                  <a:srgbClr val="111111"/>
                </a:solidFill>
                <a:effectLst/>
                <a:latin typeface="Arial"/>
                <a:ea typeface="Times New Roman"/>
              </a:rPr>
              <a:t>»</a:t>
            </a:r>
          </a:p>
          <a:p>
            <a:pPr indent="228600">
              <a:spcAft>
                <a:spcPts val="0"/>
              </a:spcAft>
            </a:pPr>
            <a:r>
              <a:rPr lang="ru-RU" sz="1600" b="1" dirty="0" smtClean="0">
                <a:solidFill>
                  <a:srgbClr val="11111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Цель:</a:t>
            </a:r>
            <a:r>
              <a:rPr lang="ru-RU" sz="1600" dirty="0" smtClean="0">
                <a:solidFill>
                  <a:srgbClr val="11111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 Создание социальной ситуации развития посредством поисково-исследовательской деятельности.</a:t>
            </a:r>
            <a:endParaRPr lang="ru-RU" sz="1600" dirty="0" smtClean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ru-RU" sz="1600" b="1" dirty="0" smtClean="0">
                <a:solidFill>
                  <a:srgbClr val="11111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Цель детская: </a:t>
            </a:r>
            <a:r>
              <a:rPr lang="ru-RU" sz="1600" dirty="0" smtClean="0">
                <a:solidFill>
                  <a:srgbClr val="11111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сравнить блокадный хлеб с современным хлебом и замесить тесто.</a:t>
            </a:r>
          </a:p>
          <a:p>
            <a:pPr indent="228600">
              <a:spcAft>
                <a:spcPts val="0"/>
              </a:spcAft>
            </a:pPr>
            <a:endParaRPr lang="ru-RU" sz="1600" dirty="0" smtClean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ru-RU" sz="1600" b="1" dirty="0" smtClean="0">
                <a:solidFill>
                  <a:srgbClr val="11111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Задачи:</a:t>
            </a:r>
            <a:endParaRPr lang="ru-RU" sz="1600" dirty="0" smtClean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600" dirty="0" smtClean="0">
                <a:solidFill>
                  <a:srgbClr val="11111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1. Создать условия для приобретения опыта: выражения детьми своих мыслей; взаимодействия в мини-группах; установления причинно-следственных связей, умения анализировать, делать умозаключения; познавательно-исследовательской деятельности (выдвижение гипотез, определение способов проверки, достижения и обсуждения результатов);</a:t>
            </a:r>
            <a:endParaRPr lang="ru-RU" sz="1600" dirty="0" smtClean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600" dirty="0" smtClean="0">
                <a:solidFill>
                  <a:srgbClr val="11111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2. Создать условия для: расширения представлений о жителях блокадного Ленинграда в годы ВОВ. о героическом прошлом наших участников войны.</a:t>
            </a:r>
            <a:endParaRPr lang="ru-RU" sz="1600" dirty="0" smtClean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600" dirty="0" smtClean="0">
                <a:solidFill>
                  <a:srgbClr val="11111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3. Создать условия для воспитания патриотических чувств, уважения к историческому прошлому Родины, гордость за Великую Победу и благодарность за подвиги участников Великой Отечественной Войны.</a:t>
            </a:r>
            <a:endParaRPr lang="ru-RU" sz="16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3226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ЛЕНИНГРАД\0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188640"/>
            <a:ext cx="65733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1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116633"/>
            <a:ext cx="6912768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600" dirty="0" smtClean="0">
                <a:solidFill>
                  <a:srgbClr val="11111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Дети замечают на столе кусочек сухого черного хлеба. Обращаются к воспитателю «Кто- то здесь оставил хлеб».</a:t>
            </a:r>
            <a:endParaRPr lang="ru-RU" sz="1600" dirty="0" smtClean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600" dirty="0" smtClean="0">
                <a:solidFill>
                  <a:srgbClr val="11111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-Дети, вспомните, про какой праздник мы с вами уже говорили?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600" dirty="0" smtClean="0">
                <a:solidFill>
                  <a:srgbClr val="11111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-Как вы думаете, почему он у нас в канун праздника Дня Победы появился в группе? </a:t>
            </a:r>
            <a:endParaRPr lang="ru-RU" sz="16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3075" name="Picture 3" descr="C:\Users\Администратор\Desktop\ЛЕНИНГРАД\IMG-20200120-WA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2444836"/>
            <a:ext cx="5621635" cy="3841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88180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ЛЕНИНГРАД\0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800" y="836712"/>
            <a:ext cx="617443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Беседа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 показом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слайдов</a:t>
            </a:r>
          </a:p>
          <a:p>
            <a:pPr algn="ctr"/>
            <a:endParaRPr lang="ru-RU" b="1" i="1" dirty="0"/>
          </a:p>
          <a:p>
            <a:r>
              <a:rPr lang="ru-RU" dirty="0" smtClean="0"/>
              <a:t>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такое хлеб? (насущным называют хлеб, т. е. необходимым для жизни). Когда хлеб в достатке ценность его не замечается. Кто не испытал голода, кто не работал в поле, то не знает его истинной ценности. Мы привыкли, что хлеб у нас на столе есть всегда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были и другие дни, лихие годы…Во время Великой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Отечественной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войны жителей города Ленинграда (Санкт Петербург) окружили фашисты. Город оказался во вражеском кольце. Блокада Ленинграда длилась 900 дней и ночей (это 2, 5 года, они были самые страшные, а для жителей города блокада означала смерть.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Кто из вас, ребята, слышал это слово блокада?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 думаете, что оно обозначает?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(это никакого продовольствия к городу не было)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9354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35677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ЛЕНИНГРАД\0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692696"/>
            <a:ext cx="6429296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11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404665"/>
            <a:ext cx="66064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Никакого подвоза продовольствия к городу не было. В это время главным врагом жителей Ленинграда был голод, для них самым вкусным и сладким была не конфета, а единственный продукт питания вот такой крошечный ломтик черного хлеба, который выдавали по специальным карточкам. Кусочек хлеба был так мал что человек не ощущал его на руке.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А вы сейчас, сколько таких кусочков хлеба в садике съедаете?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08920"/>
            <a:ext cx="4922202" cy="369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59502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ЛЕНИНГРАД\0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692696"/>
            <a:ext cx="61206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Блокадный хлеб паек хлеба составлял всего 125 грамм в день на одного человека. Этого не хватало и люди ослабевали.</a:t>
            </a:r>
          </a:p>
          <a:p>
            <a:endParaRPr lang="ru-RU" dirty="0"/>
          </a:p>
          <a:p>
            <a:pPr algn="ctr"/>
            <a:r>
              <a:rPr lang="ru-RU" b="1" dirty="0"/>
              <a:t>Наш хлебный, суточный паек,</a:t>
            </a:r>
          </a:p>
          <a:p>
            <a:pPr algn="ctr"/>
            <a:r>
              <a:rPr lang="ru-RU" b="1" dirty="0"/>
              <a:t>Ладонь и ту не закрывает.</a:t>
            </a:r>
          </a:p>
          <a:p>
            <a:pPr algn="ctr"/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627" y="299695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62305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\Desktop\ЛЕНИНГРАД\0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548680"/>
            <a:ext cx="6429296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11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188641"/>
            <a:ext cx="6429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Враг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беспощадно бомбил город и днём и ночью. Лишь только одна дорога связывала блокадный осаждённый город с большой землёй. Правду говоря, что слезы вымерзли 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Ленинградцев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Рано в ноябре, наступили морозы. Река Ладога покрылась льдом и с 22 ноября начала действовать (Дорога жизни). Первым испробовал дорогу лошадиный обоз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Много людей погибло.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92855"/>
            <a:ext cx="4380031" cy="328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232" y="1944874"/>
            <a:ext cx="3726160" cy="279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443995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838</Words>
  <Application>Microsoft Office PowerPoint</Application>
  <PresentationFormat>Экран (4:3)</PresentationFormat>
  <Paragraphs>51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Admin</cp:lastModifiedBy>
  <cp:revision>21</cp:revision>
  <dcterms:created xsi:type="dcterms:W3CDTF">2020-02-09T10:31:48Z</dcterms:created>
  <dcterms:modified xsi:type="dcterms:W3CDTF">2020-05-05T05:20:50Z</dcterms:modified>
</cp:coreProperties>
</file>