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pptx" ContentType="application/vnd.openxmlformats-officedocument.presentationml.presentation"/>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6" r:id="rId3"/>
    <p:sldId id="257" r:id="rId4"/>
    <p:sldId id="267" r:id="rId5"/>
    <p:sldId id="266" r:id="rId6"/>
    <p:sldId id="265" r:id="rId7"/>
    <p:sldId id="264" r:id="rId8"/>
    <p:sldId id="263" r:id="rId9"/>
    <p:sldId id="262" r:id="rId10"/>
    <p:sldId id="261" r:id="rId11"/>
    <p:sldId id="260" r:id="rId12"/>
    <p:sldId id="259" r:id="rId13"/>
    <p:sldId id="275" r:id="rId14"/>
    <p:sldId id="274" r:id="rId15"/>
    <p:sldId id="273" r:id="rId16"/>
    <p:sldId id="272" r:id="rId17"/>
    <p:sldId id="271" r:id="rId18"/>
    <p:sldId id="270" r:id="rId19"/>
    <p:sldId id="269" r:id="rId20"/>
    <p:sldId id="284" r:id="rId21"/>
    <p:sldId id="287" r:id="rId2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092"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09.02.2021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09.02.2021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09.02.2021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09.02.2021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09.02.2021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09.02.2021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09.02.2021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09.02.2021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09.02.2021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09.02.2021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09.02.2021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09.02.2021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package" Target="../embeddings/____________Microsoft_Office_PowerPoint1.pptx"/></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esktop\img2.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graphicFrame>
        <p:nvGraphicFramePr>
          <p:cNvPr id="2" name="Object 2"/>
          <p:cNvGraphicFramePr>
            <a:graphicFrameLocks noChangeAspect="1"/>
          </p:cNvGraphicFramePr>
          <p:nvPr/>
        </p:nvGraphicFramePr>
        <p:xfrm>
          <a:off x="-1090613" y="5816600"/>
          <a:ext cx="4570413" cy="3427413"/>
        </p:xfrm>
        <a:graphic>
          <a:graphicData uri="http://schemas.openxmlformats.org/presentationml/2006/ole">
            <p:oleObj spid="_x0000_s1026" name="Презентация" r:id="rId4" imgW="4570541" imgH="3427323" progId="PowerPoint.Show.12">
              <p:embed/>
            </p:oleObj>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Desktop\qt2qo9y1dnpf.jpg"/>
          <p:cNvPicPr>
            <a:picLocks noChangeAspect="1" noChangeArrowheads="1"/>
          </p:cNvPicPr>
          <p:nvPr/>
        </p:nvPicPr>
        <p:blipFill>
          <a:blip r:embed="rId2" cstate="print"/>
          <a:srcRect/>
          <a:stretch>
            <a:fillRect/>
          </a:stretch>
        </p:blipFill>
        <p:spPr bwMode="auto">
          <a:xfrm>
            <a:off x="0" y="0"/>
            <a:ext cx="9144000" cy="6857999"/>
          </a:xfrm>
          <a:prstGeom prst="rect">
            <a:avLst/>
          </a:prstGeom>
          <a:noFill/>
        </p:spPr>
      </p:pic>
      <p:sp>
        <p:nvSpPr>
          <p:cNvPr id="3" name="TextBox 2"/>
          <p:cNvSpPr txBox="1"/>
          <p:nvPr/>
        </p:nvSpPr>
        <p:spPr>
          <a:xfrm>
            <a:off x="251520" y="188640"/>
            <a:ext cx="8568952" cy="6186309"/>
          </a:xfrm>
          <a:prstGeom prst="rect">
            <a:avLst/>
          </a:prstGeom>
          <a:noFill/>
        </p:spPr>
        <p:txBody>
          <a:bodyPr wrap="square" rtlCol="0">
            <a:spAutoFit/>
          </a:bodyPr>
          <a:lstStyle/>
          <a:p>
            <a:r>
              <a:rPr lang="ru-RU" b="1" dirty="0" smtClean="0"/>
              <a:t>ЭТЮД «НАСТРОЕНИЕ»</a:t>
            </a:r>
            <a:r>
              <a:rPr lang="ru-RU" dirty="0" smtClean="0"/>
              <a:t/>
            </a:r>
            <a:br>
              <a:rPr lang="ru-RU" dirty="0" smtClean="0"/>
            </a:br>
            <a:r>
              <a:rPr lang="ru-RU" dirty="0" smtClean="0"/>
              <a:t>Крокодил Гена открывает </a:t>
            </a:r>
            <a:r>
              <a:rPr lang="ru-RU" dirty="0" err="1" smtClean="0"/>
              <a:t>Чебурашке</a:t>
            </a:r>
            <a:r>
              <a:rPr lang="ru-RU" dirty="0" smtClean="0"/>
              <a:t> дверь.</a:t>
            </a:r>
            <a:br>
              <a:rPr lang="ru-RU" dirty="0" smtClean="0"/>
            </a:br>
            <a:r>
              <a:rPr lang="ru-RU" dirty="0" smtClean="0"/>
              <a:t>Крокодил Гена. Ты где пропадал, озорник?</a:t>
            </a:r>
            <a:br>
              <a:rPr lang="ru-RU" dirty="0" smtClean="0"/>
            </a:br>
            <a:r>
              <a:rPr lang="ru-RU" dirty="0" err="1" smtClean="0"/>
              <a:t>Чебурашка</a:t>
            </a:r>
            <a:r>
              <a:rPr lang="ru-RU" dirty="0" smtClean="0"/>
              <a:t> жестами показывает, как он играл в футбол.</a:t>
            </a:r>
            <a:br>
              <a:rPr lang="ru-RU" dirty="0" smtClean="0"/>
            </a:br>
            <a:r>
              <a:rPr lang="ru-RU" dirty="0" smtClean="0"/>
              <a:t>Ну и как настроение?</a:t>
            </a:r>
            <a:br>
              <a:rPr lang="ru-RU" dirty="0" smtClean="0"/>
            </a:br>
            <a:r>
              <a:rPr lang="ru-RU" dirty="0" err="1" smtClean="0"/>
              <a:t>Чебурашка</a:t>
            </a:r>
            <a:r>
              <a:rPr lang="ru-RU" dirty="0" smtClean="0"/>
              <a:t> поднимает большой палец кверху — отличное!</a:t>
            </a:r>
            <a:br>
              <a:rPr lang="ru-RU" dirty="0" smtClean="0"/>
            </a:br>
            <a:r>
              <a:rPr lang="ru-RU" dirty="0" smtClean="0"/>
              <a:t>Догадались, о какой эмоции мы говорим? (О радости.)</a:t>
            </a:r>
            <a:br>
              <a:rPr lang="ru-RU" dirty="0" smtClean="0"/>
            </a:br>
            <a:r>
              <a:rPr lang="ru-RU" dirty="0" smtClean="0"/>
              <a:t>Как можно выразить радость? (Веселым голосом, особой радостной интонацией, улыбкой, определенными жестами.)</a:t>
            </a:r>
            <a:br>
              <a:rPr lang="ru-RU" dirty="0" smtClean="0"/>
            </a:br>
            <a:r>
              <a:rPr lang="ru-RU" dirty="0" smtClean="0"/>
              <a:t>Попробуйте с помощью палочек выложить лицо человека с настроением, выражающим радость. </a:t>
            </a:r>
          </a:p>
          <a:p>
            <a:endParaRPr lang="ru-RU" b="1" dirty="0" smtClean="0"/>
          </a:p>
          <a:p>
            <a:r>
              <a:rPr lang="ru-RU" b="1" dirty="0" smtClean="0"/>
              <a:t>ЭТЮД «ЗА СТЕКЛОМ»</a:t>
            </a:r>
            <a:r>
              <a:rPr lang="ru-RU" dirty="0" smtClean="0"/>
              <a:t/>
            </a:r>
            <a:br>
              <a:rPr lang="ru-RU" dirty="0" smtClean="0"/>
            </a:br>
            <a:r>
              <a:rPr lang="ru-RU" dirty="0" smtClean="0"/>
              <a:t>Представьте себе, что вы общаетесь с кем-то через звуконепроницаемое стекло и должны без слов передать какое-либо сообщение.</a:t>
            </a:r>
            <a:br>
              <a:rPr lang="ru-RU" dirty="0" smtClean="0"/>
            </a:br>
            <a:r>
              <a:rPr lang="ru-RU" dirty="0" smtClean="0"/>
              <a:t>Варианты: Пойдем купаться. Вода сегодня очень теплая!</a:t>
            </a:r>
            <a:br>
              <a:rPr lang="ru-RU" dirty="0" smtClean="0"/>
            </a:br>
            <a:r>
              <a:rPr lang="ru-RU" dirty="0" smtClean="0"/>
              <a:t>У меня сегодня горло почти совсем не болит.</a:t>
            </a:r>
            <a:br>
              <a:rPr lang="ru-RU" dirty="0" smtClean="0"/>
            </a:br>
            <a:r>
              <a:rPr lang="ru-RU" dirty="0" smtClean="0"/>
              <a:t>Бабушка испекла очень вкусный пирог.</a:t>
            </a:r>
            <a:br>
              <a:rPr lang="ru-RU" dirty="0" smtClean="0"/>
            </a:br>
            <a:r>
              <a:rPr lang="ru-RU" dirty="0" smtClean="0"/>
              <a:t>Как с помощью голоса можно выразить радость?</a:t>
            </a:r>
            <a:br>
              <a:rPr lang="ru-RU" dirty="0" smtClean="0"/>
            </a:br>
            <a:r>
              <a:rPr lang="ru-RU" dirty="0" smtClean="0"/>
              <a:t>Скажите «здравствуй» радостно, уныло, удивленно, с ненавистью. Сравните. Стоит ли вообще здороваться, если в голосе ненависть?</a:t>
            </a:r>
            <a:br>
              <a:rPr lang="ru-RU" dirty="0" smtClean="0"/>
            </a:br>
            <a:endParaRPr lang="ru-RU"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Desktop\qt2qo9y1dnpf.jpg"/>
          <p:cNvPicPr>
            <a:picLocks noChangeAspect="1" noChangeArrowheads="1"/>
          </p:cNvPicPr>
          <p:nvPr/>
        </p:nvPicPr>
        <p:blipFill>
          <a:blip r:embed="rId2" cstate="print"/>
          <a:srcRect/>
          <a:stretch>
            <a:fillRect/>
          </a:stretch>
        </p:blipFill>
        <p:spPr bwMode="auto">
          <a:xfrm>
            <a:off x="0" y="0"/>
            <a:ext cx="9144000" cy="6857999"/>
          </a:xfrm>
          <a:prstGeom prst="rect">
            <a:avLst/>
          </a:prstGeom>
          <a:noFill/>
        </p:spPr>
      </p:pic>
      <p:sp>
        <p:nvSpPr>
          <p:cNvPr id="3" name="TextBox 2"/>
          <p:cNvSpPr txBox="1"/>
          <p:nvPr/>
        </p:nvSpPr>
        <p:spPr>
          <a:xfrm>
            <a:off x="467544" y="476672"/>
            <a:ext cx="8280920" cy="6186309"/>
          </a:xfrm>
          <a:prstGeom prst="rect">
            <a:avLst/>
          </a:prstGeom>
          <a:noFill/>
        </p:spPr>
        <p:txBody>
          <a:bodyPr wrap="square" rtlCol="0">
            <a:spAutoFit/>
          </a:bodyPr>
          <a:lstStyle/>
          <a:p>
            <a:r>
              <a:rPr lang="ru-RU" b="1" dirty="0" smtClean="0"/>
              <a:t>РАБОТА С КАРТИНКАМИ. «ЭМОЦИИ ДЛЯ ВСЕХ»</a:t>
            </a:r>
            <a:r>
              <a:rPr lang="ru-RU" dirty="0" smtClean="0"/>
              <a:t/>
            </a:r>
            <a:br>
              <a:rPr lang="ru-RU" dirty="0" smtClean="0"/>
            </a:br>
            <a:r>
              <a:rPr lang="ru-RU" dirty="0" smtClean="0"/>
              <a:t>Найдите картинки, по которым мы можем сказать, что они отражают радость.</a:t>
            </a:r>
            <a:br>
              <a:rPr lang="ru-RU" dirty="0" smtClean="0"/>
            </a:br>
            <a:r>
              <a:rPr lang="ru-RU" dirty="0" smtClean="0"/>
              <a:t>Чему может радоваться мышка? Как она выражает свою радость?</a:t>
            </a:r>
            <a:br>
              <a:rPr lang="ru-RU" dirty="0" smtClean="0"/>
            </a:br>
            <a:r>
              <a:rPr lang="ru-RU" dirty="0" smtClean="0"/>
              <a:t>А рыбка? Как вы узнали?</a:t>
            </a:r>
            <a:br>
              <a:rPr lang="ru-RU" dirty="0" smtClean="0"/>
            </a:br>
            <a:r>
              <a:rPr lang="ru-RU" dirty="0" smtClean="0"/>
              <a:t>Чему может радоваться попугай? Как он это делает?</a:t>
            </a:r>
            <a:br>
              <a:rPr lang="ru-RU" dirty="0" smtClean="0"/>
            </a:br>
            <a:r>
              <a:rPr lang="ru-RU" dirty="0" smtClean="0"/>
              <a:t>Чему обрадовалась мама? Папа?</a:t>
            </a:r>
            <a:br>
              <a:rPr lang="ru-RU" dirty="0" smtClean="0"/>
            </a:br>
            <a:r>
              <a:rPr lang="ru-RU" dirty="0" smtClean="0"/>
              <a:t>Вы часто радуете своих родителей?</a:t>
            </a:r>
            <a:br>
              <a:rPr lang="ru-RU" dirty="0" smtClean="0"/>
            </a:br>
            <a:r>
              <a:rPr lang="ru-RU" dirty="0" smtClean="0"/>
              <a:t>Когда у вас бывает такое настроение?</a:t>
            </a:r>
          </a:p>
          <a:p>
            <a:endParaRPr lang="ru-RU" dirty="0" smtClean="0"/>
          </a:p>
          <a:p>
            <a:r>
              <a:rPr lang="ru-RU" dirty="0" smtClean="0"/>
              <a:t> </a:t>
            </a:r>
            <a:r>
              <a:rPr lang="ru-RU" b="1" dirty="0" smtClean="0"/>
              <a:t>ЭТЮД «ФОКУС»</a:t>
            </a:r>
            <a:r>
              <a:rPr lang="ru-RU" dirty="0" smtClean="0"/>
              <a:t/>
            </a:r>
            <a:br>
              <a:rPr lang="ru-RU" dirty="0" smtClean="0"/>
            </a:br>
            <a:r>
              <a:rPr lang="ru-RU" dirty="0" smtClean="0"/>
              <a:t>Мальчик увидел, как фокусник посадил в пустой чемодан кошку и закрыл ее, а когда открыл чемодан, кошки там не было... Из чемодана выпрыгнула собака. </a:t>
            </a:r>
          </a:p>
          <a:p>
            <a:endParaRPr lang="ru-RU" dirty="0" smtClean="0"/>
          </a:p>
          <a:p>
            <a:r>
              <a:rPr lang="ru-RU" b="1" dirty="0" smtClean="0"/>
              <a:t>ЭТЮД «КТО СЪЕЛ ВАРЕНЬЕ?»</a:t>
            </a:r>
            <a:r>
              <a:rPr lang="ru-RU" dirty="0" smtClean="0"/>
              <a:t/>
            </a:r>
            <a:br>
              <a:rPr lang="ru-RU" dirty="0" smtClean="0"/>
            </a:br>
            <a:r>
              <a:rPr lang="ru-RU" dirty="0" smtClean="0"/>
              <a:t>Мама ушла на работу, а мальчик с кошкой остались дома. Мальчику очень хотелось попробовать вишневое варенье. Он не заметил, как съел всю банку. Когда мама вернулась, то спросила: «Кто съел варенье?» Мальчик ответил: «Кошка». Мама в недоумении: «Разве кошки едят варенье?»</a:t>
            </a:r>
            <a:br>
              <a:rPr lang="ru-RU" dirty="0" smtClean="0"/>
            </a:br>
            <a:r>
              <a:rPr lang="ru-RU" dirty="0" smtClean="0"/>
              <a:t>Какие эмоции выражали мальчик и мама? (Удивление.)</a:t>
            </a:r>
            <a:br>
              <a:rPr lang="ru-RU" dirty="0" smtClean="0"/>
            </a:br>
            <a:r>
              <a:rPr lang="ru-RU" dirty="0" smtClean="0"/>
              <a:t>Как мы узнаем, что человек удивлен? </a:t>
            </a:r>
            <a:br>
              <a:rPr lang="ru-RU" dirty="0" smtClean="0"/>
            </a:br>
            <a:r>
              <a:rPr lang="ru-RU" dirty="0" smtClean="0"/>
              <a:t> </a:t>
            </a:r>
            <a:br>
              <a:rPr lang="ru-RU" dirty="0" smtClean="0"/>
            </a:br>
            <a:endParaRPr lang="ru-RU"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Desktop\qt2qo9y1dnpf.jpg"/>
          <p:cNvPicPr>
            <a:picLocks noChangeAspect="1" noChangeArrowheads="1"/>
          </p:cNvPicPr>
          <p:nvPr/>
        </p:nvPicPr>
        <p:blipFill>
          <a:blip r:embed="rId2" cstate="print"/>
          <a:srcRect/>
          <a:stretch>
            <a:fillRect/>
          </a:stretch>
        </p:blipFill>
        <p:spPr bwMode="auto">
          <a:xfrm>
            <a:off x="0" y="0"/>
            <a:ext cx="9144000" cy="6857999"/>
          </a:xfrm>
          <a:prstGeom prst="rect">
            <a:avLst/>
          </a:prstGeom>
          <a:noFill/>
        </p:spPr>
      </p:pic>
      <p:sp>
        <p:nvSpPr>
          <p:cNvPr id="3" name="TextBox 2"/>
          <p:cNvSpPr txBox="1"/>
          <p:nvPr/>
        </p:nvSpPr>
        <p:spPr>
          <a:xfrm>
            <a:off x="395535" y="332656"/>
            <a:ext cx="8352929" cy="5909310"/>
          </a:xfrm>
          <a:prstGeom prst="rect">
            <a:avLst/>
          </a:prstGeom>
          <a:noFill/>
        </p:spPr>
        <p:txBody>
          <a:bodyPr wrap="square" rtlCol="0">
            <a:spAutoFit/>
          </a:bodyPr>
          <a:lstStyle/>
          <a:p>
            <a:r>
              <a:rPr lang="ru-RU" dirty="0" smtClean="0"/>
              <a:t/>
            </a:r>
            <a:br>
              <a:rPr lang="ru-RU" dirty="0" smtClean="0"/>
            </a:br>
            <a:r>
              <a:rPr lang="ru-RU" b="1" dirty="0" smtClean="0"/>
              <a:t>РАБОТА С КАРТИНКАМИ «ЭМОЦИИ ДЛЯ ВСЕХ»</a:t>
            </a:r>
            <a:r>
              <a:rPr lang="ru-RU" dirty="0" smtClean="0"/>
              <a:t/>
            </a:r>
            <a:br>
              <a:rPr lang="ru-RU" dirty="0" smtClean="0"/>
            </a:br>
            <a:r>
              <a:rPr lang="ru-RU" dirty="0" smtClean="0"/>
              <a:t>Чему может удивиться мышка? Попугай? Кот? Рыбка?</a:t>
            </a:r>
            <a:br>
              <a:rPr lang="ru-RU" dirty="0" smtClean="0"/>
            </a:br>
            <a:r>
              <a:rPr lang="ru-RU" dirty="0" smtClean="0"/>
              <a:t>Чем вы можете удивить папу? Маму?</a:t>
            </a:r>
            <a:br>
              <a:rPr lang="ru-RU" dirty="0" smtClean="0"/>
            </a:br>
            <a:r>
              <a:rPr lang="ru-RU" dirty="0" smtClean="0"/>
              <a:t>Как вы думаете, удивить можно по-хорошему или по-плохому тоже? Приведите примеры.</a:t>
            </a:r>
            <a:br>
              <a:rPr lang="ru-RU" dirty="0" smtClean="0"/>
            </a:br>
            <a:r>
              <a:rPr lang="ru-RU" dirty="0" smtClean="0"/>
              <a:t>Как вы понимаете выражения: положительная эмоция, отрицательная эмоция? А «удивление» — это какая эмоция? </a:t>
            </a:r>
            <a:br>
              <a:rPr lang="ru-RU" dirty="0" smtClean="0"/>
            </a:br>
            <a:r>
              <a:rPr lang="ru-RU" dirty="0" smtClean="0"/>
              <a:t>Может ли рисунок передать настроение и переживание человека?</a:t>
            </a:r>
            <a:br>
              <a:rPr lang="ru-RU" dirty="0" smtClean="0"/>
            </a:br>
            <a:r>
              <a:rPr lang="ru-RU" dirty="0" smtClean="0"/>
              <a:t>Как, по каким признакам определить, какое настроение хотел передать автор в своем рисунке?</a:t>
            </a:r>
            <a:br>
              <a:rPr lang="ru-RU" dirty="0" smtClean="0"/>
            </a:br>
            <a:r>
              <a:rPr lang="ru-RU" dirty="0" smtClean="0"/>
              <a:t>Нарисуйте эмоцию «удивление» (это может быть отдельный предмет или сюжетная картинка).</a:t>
            </a:r>
            <a:br>
              <a:rPr lang="ru-RU" dirty="0" smtClean="0"/>
            </a:br>
            <a:r>
              <a:rPr lang="ru-RU" dirty="0" smtClean="0"/>
              <a:t>Как голос может указать на то, что человек удивлен?</a:t>
            </a:r>
          </a:p>
          <a:p>
            <a:endParaRPr lang="ru-RU" dirty="0" smtClean="0"/>
          </a:p>
          <a:p>
            <a:r>
              <a:rPr lang="ru-RU" dirty="0" smtClean="0"/>
              <a:t> </a:t>
            </a:r>
            <a:r>
              <a:rPr lang="ru-RU" b="1" dirty="0" smtClean="0"/>
              <a:t>ЭТЮД «РАЗГОВОР С БАБУШКОЙ»</a:t>
            </a:r>
            <a:r>
              <a:rPr lang="ru-RU" dirty="0" smtClean="0"/>
              <a:t/>
            </a:r>
            <a:br>
              <a:rPr lang="ru-RU" dirty="0" smtClean="0"/>
            </a:br>
            <a:r>
              <a:rPr lang="ru-RU" dirty="0" smtClean="0"/>
              <a:t>Внук приходит с синяком под глазом и объясняет бабушке жестами, как он играл в хоккей. Бабушка не верит и удивляется.</a:t>
            </a:r>
            <a:br>
              <a:rPr lang="ru-RU" dirty="0" smtClean="0"/>
            </a:br>
            <a:r>
              <a:rPr lang="ru-RU" dirty="0" smtClean="0"/>
              <a:t>Удивляться не устают все: и дети, и их родители, и старики. Можно прожить всю жизнь и все равно удивляться. Вот какая это интересная эмоция!</a:t>
            </a:r>
            <a:br>
              <a:rPr lang="ru-RU" dirty="0" smtClean="0"/>
            </a:br>
            <a:endParaRPr lang="ru-RU"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Desktop\qt2qo9y1dnpf.jpg"/>
          <p:cNvPicPr>
            <a:picLocks noChangeAspect="1" noChangeArrowheads="1"/>
          </p:cNvPicPr>
          <p:nvPr/>
        </p:nvPicPr>
        <p:blipFill>
          <a:blip r:embed="rId2" cstate="print"/>
          <a:srcRect/>
          <a:stretch>
            <a:fillRect/>
          </a:stretch>
        </p:blipFill>
        <p:spPr bwMode="auto">
          <a:xfrm>
            <a:off x="0" y="0"/>
            <a:ext cx="9144000" cy="6857999"/>
          </a:xfrm>
          <a:prstGeom prst="rect">
            <a:avLst/>
          </a:prstGeom>
          <a:noFill/>
        </p:spPr>
      </p:pic>
      <p:sp>
        <p:nvSpPr>
          <p:cNvPr id="3" name="TextBox 2"/>
          <p:cNvSpPr txBox="1"/>
          <p:nvPr/>
        </p:nvSpPr>
        <p:spPr>
          <a:xfrm>
            <a:off x="323528" y="692696"/>
            <a:ext cx="8280920" cy="5078313"/>
          </a:xfrm>
          <a:prstGeom prst="rect">
            <a:avLst/>
          </a:prstGeom>
          <a:noFill/>
        </p:spPr>
        <p:txBody>
          <a:bodyPr wrap="square" rtlCol="0">
            <a:spAutoFit/>
          </a:bodyPr>
          <a:lstStyle/>
          <a:p>
            <a:r>
              <a:rPr lang="ru-RU" b="1" dirty="0" smtClean="0"/>
              <a:t>ЭТЮД «ЗОЛУШКА»</a:t>
            </a:r>
            <a:r>
              <a:rPr lang="ru-RU" dirty="0" smtClean="0"/>
              <a:t/>
            </a:r>
            <a:br>
              <a:rPr lang="ru-RU" dirty="0" smtClean="0"/>
            </a:br>
            <a:r>
              <a:rPr lang="ru-RU" dirty="0" smtClean="0"/>
              <a:t>Золушка возвращается с бала очень печальной: она больше не увидит принца, к тому же она потеряла свою туфельку.</a:t>
            </a:r>
            <a:br>
              <a:rPr lang="ru-RU" dirty="0" smtClean="0"/>
            </a:br>
            <a:r>
              <a:rPr lang="ru-RU" dirty="0" smtClean="0"/>
              <a:t/>
            </a:r>
            <a:br>
              <a:rPr lang="ru-RU" dirty="0" smtClean="0"/>
            </a:br>
            <a:r>
              <a:rPr lang="ru-RU" b="1" dirty="0" smtClean="0"/>
              <a:t>ЭТЮД «ОСЛИК ИА»</a:t>
            </a:r>
            <a:r>
              <a:rPr lang="ru-RU" dirty="0" smtClean="0"/>
              <a:t/>
            </a:r>
            <a:br>
              <a:rPr lang="ru-RU" dirty="0" smtClean="0"/>
            </a:br>
            <a:r>
              <a:rPr lang="ru-RU" dirty="0" smtClean="0"/>
              <a:t>Ослик </a:t>
            </a:r>
            <a:r>
              <a:rPr lang="ru-RU" dirty="0" err="1" smtClean="0"/>
              <a:t>Иа</a:t>
            </a:r>
            <a:r>
              <a:rPr lang="ru-RU" dirty="0" smtClean="0"/>
              <a:t> стоял и смотрел на свое отражение в пруду и думал о потерянном хвосте.</a:t>
            </a:r>
            <a:br>
              <a:rPr lang="ru-RU" dirty="0" smtClean="0"/>
            </a:br>
            <a:r>
              <a:rPr lang="ru-RU" dirty="0" smtClean="0"/>
              <a:t/>
            </a:r>
            <a:br>
              <a:rPr lang="ru-RU" dirty="0" smtClean="0"/>
            </a:br>
            <a:r>
              <a:rPr lang="ru-RU" b="1" dirty="0" smtClean="0"/>
              <a:t>ЭТЮД «ГАДКИЙ УТЕНОК»</a:t>
            </a:r>
            <a:r>
              <a:rPr lang="ru-RU" dirty="0" smtClean="0"/>
              <a:t/>
            </a:r>
            <a:br>
              <a:rPr lang="ru-RU" dirty="0" smtClean="0"/>
            </a:br>
            <a:r>
              <a:rPr lang="ru-RU" dirty="0" smtClean="0"/>
              <a:t>Все птицы невзлюбили гадкого утенка, даже его мать-утка повторяла: «Глаза бы на тебя не глядели!» Утки щипали его, куры клевали, а девушка, которая давала птицам корм, толкала его ногой.</a:t>
            </a:r>
            <a:br>
              <a:rPr lang="ru-RU" dirty="0" smtClean="0"/>
            </a:br>
            <a:r>
              <a:rPr lang="ru-RU" dirty="0" smtClean="0"/>
              <a:t>А утенок очень переживал такое несправедливое к себе отношение, у него и друзей-то не было.</a:t>
            </a:r>
            <a:br>
              <a:rPr lang="ru-RU" dirty="0" smtClean="0"/>
            </a:br>
            <a:r>
              <a:rPr lang="ru-RU" dirty="0" smtClean="0"/>
              <a:t/>
            </a:r>
            <a:br>
              <a:rPr lang="ru-RU" dirty="0" smtClean="0"/>
            </a:br>
            <a:r>
              <a:rPr lang="ru-RU" dirty="0" smtClean="0"/>
              <a:t>Ребята, какую эмоцию выражали герои сказок? (Грусть, печаль.)</a:t>
            </a:r>
            <a:br>
              <a:rPr lang="ru-RU" dirty="0" smtClean="0"/>
            </a:br>
            <a:r>
              <a:rPr lang="ru-RU" dirty="0" smtClean="0"/>
              <a:t>Что вы можете предложить им, чтобы доставить всем радость? </a:t>
            </a:r>
            <a:br>
              <a:rPr lang="ru-RU" dirty="0" smtClean="0"/>
            </a:br>
            <a:endParaRPr lang="ru-RU"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Desktop\qt2qo9y1dnpf.jpg"/>
          <p:cNvPicPr>
            <a:picLocks noChangeAspect="1" noChangeArrowheads="1"/>
          </p:cNvPicPr>
          <p:nvPr/>
        </p:nvPicPr>
        <p:blipFill>
          <a:blip r:embed="rId2" cstate="print"/>
          <a:srcRect/>
          <a:stretch>
            <a:fillRect/>
          </a:stretch>
        </p:blipFill>
        <p:spPr bwMode="auto">
          <a:xfrm>
            <a:off x="0" y="0"/>
            <a:ext cx="9144000" cy="6857999"/>
          </a:xfrm>
          <a:prstGeom prst="rect">
            <a:avLst/>
          </a:prstGeom>
          <a:noFill/>
        </p:spPr>
      </p:pic>
      <p:sp>
        <p:nvSpPr>
          <p:cNvPr id="3" name="TextBox 2"/>
          <p:cNvSpPr txBox="1"/>
          <p:nvPr/>
        </p:nvSpPr>
        <p:spPr>
          <a:xfrm>
            <a:off x="467544" y="692696"/>
            <a:ext cx="8064896" cy="5355312"/>
          </a:xfrm>
          <a:prstGeom prst="rect">
            <a:avLst/>
          </a:prstGeom>
          <a:noFill/>
        </p:spPr>
        <p:txBody>
          <a:bodyPr wrap="square" rtlCol="0">
            <a:spAutoFit/>
          </a:bodyPr>
          <a:lstStyle/>
          <a:p>
            <a:r>
              <a:rPr lang="ru-RU" b="1" dirty="0" smtClean="0"/>
              <a:t>РАБОТА С КАРТИНКАМИ «ЭМОЦИИ ДЛЯ ВСЕХ»</a:t>
            </a:r>
            <a:r>
              <a:rPr lang="ru-RU" dirty="0" smtClean="0"/>
              <a:t/>
            </a:r>
            <a:br>
              <a:rPr lang="ru-RU" dirty="0" smtClean="0"/>
            </a:br>
            <a:r>
              <a:rPr lang="ru-RU" dirty="0" smtClean="0"/>
              <a:t>О чем может грустить рыбка? Мышь? Попугай?</a:t>
            </a:r>
            <a:br>
              <a:rPr lang="ru-RU" dirty="0" smtClean="0"/>
            </a:br>
            <a:r>
              <a:rPr lang="ru-RU" dirty="0" smtClean="0"/>
              <a:t>Что можно сделать, чтобы они у нас попали под красный зонтик?</a:t>
            </a:r>
            <a:br>
              <a:rPr lang="ru-RU" dirty="0" smtClean="0"/>
            </a:br>
            <a:r>
              <a:rPr lang="ru-RU" dirty="0" smtClean="0"/>
              <a:t>А когда грустят ваши папа и мама? Можете ли вы быть объектом их грусти? Почему?</a:t>
            </a:r>
            <a:br>
              <a:rPr lang="ru-RU" dirty="0" smtClean="0"/>
            </a:br>
            <a:r>
              <a:rPr lang="ru-RU" dirty="0" smtClean="0"/>
              <a:t>Что вы делаете, чтобы исправить положение?</a:t>
            </a:r>
            <a:br>
              <a:rPr lang="ru-RU" dirty="0" smtClean="0"/>
            </a:br>
            <a:r>
              <a:rPr lang="ru-RU" dirty="0" smtClean="0"/>
              <a:t/>
            </a:r>
            <a:br>
              <a:rPr lang="ru-RU" dirty="0" smtClean="0"/>
            </a:br>
            <a:r>
              <a:rPr lang="ru-RU" b="1" dirty="0" smtClean="0"/>
              <a:t>ИГРА «ИЗОБРАЗИ ЖИВОТНОЕ»</a:t>
            </a:r>
            <a:r>
              <a:rPr lang="ru-RU" dirty="0" smtClean="0"/>
              <a:t/>
            </a:r>
            <a:br>
              <a:rPr lang="ru-RU" dirty="0" smtClean="0"/>
            </a:br>
            <a:r>
              <a:rPr lang="ru-RU" dirty="0" smtClean="0"/>
              <a:t>Дети </a:t>
            </a:r>
            <a:r>
              <a:rPr lang="ru-RU" dirty="0" err="1" smtClean="0"/>
              <a:t>пантомимически</a:t>
            </a:r>
            <a:r>
              <a:rPr lang="ru-RU" dirty="0" smtClean="0"/>
              <a:t> показывают различных зверей и птиц, но грустящих.</a:t>
            </a:r>
            <a:br>
              <a:rPr lang="ru-RU" dirty="0" smtClean="0"/>
            </a:br>
            <a:r>
              <a:rPr lang="ru-RU" dirty="0" smtClean="0"/>
              <a:t>Как удалось показать, что обезьянка грустит? Почему?</a:t>
            </a:r>
            <a:br>
              <a:rPr lang="ru-RU" dirty="0" smtClean="0"/>
            </a:br>
            <a:r>
              <a:rPr lang="ru-RU" dirty="0" smtClean="0"/>
              <a:t>С помощью каких мимики и жестов животных можно догадаться, что в зоопарке что-то случилось?</a:t>
            </a:r>
            <a:br>
              <a:rPr lang="ru-RU" dirty="0" smtClean="0"/>
            </a:br>
            <a:r>
              <a:rPr lang="ru-RU" dirty="0" smtClean="0"/>
              <a:t>Чем могут быть опечалены сразу все животные и птицы?</a:t>
            </a:r>
            <a:br>
              <a:rPr lang="ru-RU" dirty="0" smtClean="0"/>
            </a:br>
            <a:r>
              <a:rPr lang="ru-RU" dirty="0" smtClean="0"/>
              <a:t>Как меняется голос в таком состоянии?</a:t>
            </a:r>
            <a:br>
              <a:rPr lang="ru-RU" dirty="0" smtClean="0"/>
            </a:br>
            <a:r>
              <a:rPr lang="ru-RU" dirty="0" smtClean="0"/>
              <a:t>Что можно сделать, чтобы обрадовать зверей?</a:t>
            </a:r>
            <a:br>
              <a:rPr lang="ru-RU" dirty="0" smtClean="0"/>
            </a:br>
            <a:r>
              <a:rPr lang="ru-RU" dirty="0" smtClean="0"/>
              <a:t>Часто ли у вас бывает такое состояние?</a:t>
            </a:r>
            <a:br>
              <a:rPr lang="ru-RU" dirty="0" smtClean="0"/>
            </a:br>
            <a:r>
              <a:rPr lang="ru-RU" dirty="0" smtClean="0"/>
              <a:t>Кто вам помогает из него выйти? А вы сами помогаете?</a:t>
            </a:r>
            <a:br>
              <a:rPr lang="ru-RU" dirty="0" smtClean="0"/>
            </a:br>
            <a:r>
              <a:rPr lang="ru-RU" dirty="0" smtClean="0"/>
              <a:t/>
            </a:r>
            <a:br>
              <a:rPr lang="ru-RU" dirty="0" smtClean="0"/>
            </a:br>
            <a:endParaRPr lang="ru-RU"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Desktop\qt2qo9y1dnpf.jpg"/>
          <p:cNvPicPr>
            <a:picLocks noChangeAspect="1" noChangeArrowheads="1"/>
          </p:cNvPicPr>
          <p:nvPr/>
        </p:nvPicPr>
        <p:blipFill>
          <a:blip r:embed="rId2" cstate="print"/>
          <a:srcRect/>
          <a:stretch>
            <a:fillRect/>
          </a:stretch>
        </p:blipFill>
        <p:spPr bwMode="auto">
          <a:xfrm>
            <a:off x="0" y="0"/>
            <a:ext cx="9144000" cy="6857999"/>
          </a:xfrm>
          <a:prstGeom prst="rect">
            <a:avLst/>
          </a:prstGeom>
          <a:noFill/>
        </p:spPr>
      </p:pic>
      <p:sp>
        <p:nvSpPr>
          <p:cNvPr id="4" name="TextBox 3"/>
          <p:cNvSpPr txBox="1"/>
          <p:nvPr/>
        </p:nvSpPr>
        <p:spPr>
          <a:xfrm>
            <a:off x="323528" y="260648"/>
            <a:ext cx="8640960" cy="6463308"/>
          </a:xfrm>
          <a:prstGeom prst="rect">
            <a:avLst/>
          </a:prstGeom>
          <a:noFill/>
        </p:spPr>
        <p:txBody>
          <a:bodyPr wrap="square" rtlCol="0">
            <a:spAutoFit/>
          </a:bodyPr>
          <a:lstStyle/>
          <a:p>
            <a:r>
              <a:rPr lang="ru-RU" b="1" dirty="0" smtClean="0"/>
              <a:t>ЭТЮД «ДЮЙМОВОЧКА»</a:t>
            </a:r>
            <a:r>
              <a:rPr lang="ru-RU" dirty="0" smtClean="0"/>
              <a:t/>
            </a:r>
            <a:br>
              <a:rPr lang="ru-RU" dirty="0" smtClean="0"/>
            </a:br>
            <a:r>
              <a:rPr lang="ru-RU" dirty="0" smtClean="0"/>
              <a:t>Майский жук перенес </a:t>
            </a:r>
            <a:r>
              <a:rPr lang="ru-RU" dirty="0" err="1" smtClean="0"/>
              <a:t>Дюймовочку</a:t>
            </a:r>
            <a:r>
              <a:rPr lang="ru-RU" dirty="0" smtClean="0"/>
              <a:t> с листка кувшинки на ветку дерева. Она ему очень понравилась, и он решил жениться на ней.</a:t>
            </a:r>
            <a:br>
              <a:rPr lang="ru-RU" dirty="0" smtClean="0"/>
            </a:br>
            <a:r>
              <a:rPr lang="ru-RU" dirty="0" smtClean="0"/>
              <a:t>Но </a:t>
            </a:r>
            <a:r>
              <a:rPr lang="ru-RU" dirty="0" err="1" smtClean="0"/>
              <a:t>Дюймовочке</a:t>
            </a:r>
            <a:r>
              <a:rPr lang="ru-RU" dirty="0" smtClean="0"/>
              <a:t> совсем не понравился жук: он был таким толстым, блестящим и очень неприятным.</a:t>
            </a:r>
            <a:br>
              <a:rPr lang="ru-RU" dirty="0" smtClean="0"/>
            </a:br>
            <a:r>
              <a:rPr lang="ru-RU" dirty="0" smtClean="0"/>
              <a:t>Догадались, о какой эмоции идет речь?</a:t>
            </a:r>
            <a:br>
              <a:rPr lang="ru-RU" dirty="0" smtClean="0"/>
            </a:br>
            <a:r>
              <a:rPr lang="ru-RU" dirty="0" smtClean="0"/>
              <a:t>А у вас были такие моменты, когда вы ощущали отвращение?</a:t>
            </a:r>
            <a:br>
              <a:rPr lang="ru-RU" dirty="0" smtClean="0"/>
            </a:br>
            <a:r>
              <a:rPr lang="ru-RU" dirty="0" smtClean="0"/>
              <a:t>Что вы делали, чтобы это состояние длилось недолго?</a:t>
            </a:r>
            <a:br>
              <a:rPr lang="ru-RU" dirty="0" smtClean="0"/>
            </a:br>
            <a:r>
              <a:rPr lang="ru-RU" dirty="0" smtClean="0"/>
              <a:t>Можно ли избежать этого состояния? Как?</a:t>
            </a:r>
            <a:br>
              <a:rPr lang="ru-RU" dirty="0" smtClean="0"/>
            </a:br>
            <a:r>
              <a:rPr lang="ru-RU" dirty="0" smtClean="0"/>
              <a:t>Можно ли, не видя лица человека, узнать, что он чувствует отвращение? </a:t>
            </a:r>
            <a:br>
              <a:rPr lang="ru-RU" dirty="0" smtClean="0"/>
            </a:br>
            <a:r>
              <a:rPr lang="ru-RU" dirty="0" smtClean="0"/>
              <a:t>Как человек выражает отвращение</a:t>
            </a:r>
            <a:r>
              <a:rPr lang="en-US" dirty="0" smtClean="0"/>
              <a:t>?</a:t>
            </a:r>
            <a:endParaRPr lang="ru-RU" dirty="0" smtClean="0"/>
          </a:p>
          <a:p>
            <a:endParaRPr lang="ru-RU" b="1" dirty="0" smtClean="0"/>
          </a:p>
          <a:p>
            <a:r>
              <a:rPr lang="ru-RU" b="1" dirty="0" smtClean="0"/>
              <a:t> РАБОТА С КАРТИНКАМИ «ЭМОЦИИ ДЛЯ ВСЕХ»</a:t>
            </a:r>
            <a:r>
              <a:rPr lang="ru-RU" dirty="0" smtClean="0"/>
              <a:t/>
            </a:r>
            <a:br>
              <a:rPr lang="ru-RU" dirty="0" smtClean="0"/>
            </a:br>
            <a:r>
              <a:rPr lang="ru-RU" dirty="0" smtClean="0"/>
              <a:t>К чему может испытывать отвращение мышка? Рыбка? Как можно изменить ситуацию к лучшему?</a:t>
            </a:r>
            <a:br>
              <a:rPr lang="ru-RU" dirty="0" smtClean="0"/>
            </a:br>
            <a:r>
              <a:rPr lang="ru-RU" dirty="0" smtClean="0"/>
              <a:t>К чему испытывает отвращение мама? Папа? Как эти неприятности можно превратить в веселье?</a:t>
            </a:r>
            <a:br>
              <a:rPr lang="ru-RU" dirty="0" smtClean="0"/>
            </a:br>
            <a:r>
              <a:rPr lang="ru-RU" dirty="0" smtClean="0"/>
              <a:t/>
            </a:r>
            <a:br>
              <a:rPr lang="ru-RU" dirty="0" smtClean="0"/>
            </a:br>
            <a:r>
              <a:rPr lang="ru-RU" b="1" dirty="0" smtClean="0"/>
              <a:t>ИГРА «ЧТО ЭТО ЗНАЧИТ»</a:t>
            </a:r>
            <a:r>
              <a:rPr lang="ru-RU" dirty="0" smtClean="0"/>
              <a:t/>
            </a:r>
            <a:br>
              <a:rPr lang="ru-RU" dirty="0" smtClean="0"/>
            </a:br>
            <a:r>
              <a:rPr lang="ru-RU" dirty="0" smtClean="0"/>
              <a:t>Взрослый, не размыкая губ, «мычит» какое-нибудь слово или короткую фразу, а ребенок угадывает, что же он хотел сказать. </a:t>
            </a:r>
          </a:p>
          <a:p>
            <a:r>
              <a:rPr lang="ru-RU" dirty="0" smtClean="0"/>
              <a:t>Фразы: «Фу! Какая гадость!», «Ну и запах!», «Какой склизкий», «Грубиян», «Щи скисли!» и т.д.</a:t>
            </a:r>
            <a:endParaRPr lang="ru-RU"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Desktop\qt2qo9y1dnpf.jpg"/>
          <p:cNvPicPr>
            <a:picLocks noChangeAspect="1" noChangeArrowheads="1"/>
          </p:cNvPicPr>
          <p:nvPr/>
        </p:nvPicPr>
        <p:blipFill>
          <a:blip r:embed="rId2" cstate="print"/>
          <a:srcRect/>
          <a:stretch>
            <a:fillRect/>
          </a:stretch>
        </p:blipFill>
        <p:spPr bwMode="auto">
          <a:xfrm>
            <a:off x="0" y="0"/>
            <a:ext cx="9144000" cy="6857999"/>
          </a:xfrm>
          <a:prstGeom prst="rect">
            <a:avLst/>
          </a:prstGeom>
          <a:noFill/>
        </p:spPr>
      </p:pic>
      <p:sp>
        <p:nvSpPr>
          <p:cNvPr id="3" name="TextBox 2"/>
          <p:cNvSpPr txBox="1"/>
          <p:nvPr/>
        </p:nvSpPr>
        <p:spPr>
          <a:xfrm>
            <a:off x="251520" y="0"/>
            <a:ext cx="8568952" cy="7294305"/>
          </a:xfrm>
          <a:prstGeom prst="rect">
            <a:avLst/>
          </a:prstGeom>
          <a:noFill/>
        </p:spPr>
        <p:txBody>
          <a:bodyPr wrap="square" rtlCol="0">
            <a:spAutoFit/>
          </a:bodyPr>
          <a:lstStyle/>
          <a:p>
            <a:r>
              <a:rPr lang="ru-RU" dirty="0" smtClean="0"/>
              <a:t/>
            </a:r>
            <a:br>
              <a:rPr lang="ru-RU" dirty="0" smtClean="0"/>
            </a:br>
            <a:r>
              <a:rPr lang="ru-RU" b="1" dirty="0" smtClean="0"/>
              <a:t>ИГРА «РАССКАЖИ СТИХОТВОРЕНИЕ»</a:t>
            </a:r>
            <a:r>
              <a:rPr lang="ru-RU" dirty="0" smtClean="0"/>
              <a:t/>
            </a:r>
            <a:br>
              <a:rPr lang="ru-RU" dirty="0" smtClean="0"/>
            </a:br>
            <a:r>
              <a:rPr lang="ru-RU" dirty="0" smtClean="0"/>
              <a:t>Ребенок рассказывает любой известный ему стишок (простенький). </a:t>
            </a:r>
          </a:p>
          <a:p>
            <a:r>
              <a:rPr lang="ru-RU" dirty="0" smtClean="0"/>
              <a:t>Но рассказать стишок нужно не просто, а с чувством отвращения к чему-либо.</a:t>
            </a:r>
            <a:br>
              <a:rPr lang="ru-RU" dirty="0" smtClean="0"/>
            </a:br>
            <a:r>
              <a:rPr lang="ru-RU" dirty="0" smtClean="0"/>
              <a:t>Какое чувство могут вызывать люди, совершающие недостойные поступки? (Презрение.)</a:t>
            </a:r>
            <a:br>
              <a:rPr lang="ru-RU" dirty="0" smtClean="0"/>
            </a:br>
            <a:r>
              <a:rPr lang="ru-RU" dirty="0" smtClean="0"/>
              <a:t>Всегда хочется, чтобы в жизни было больше хорошего, чем плохого, и от вас, ребята, тоже многое зависит.</a:t>
            </a:r>
            <a:br>
              <a:rPr lang="ru-RU" dirty="0" smtClean="0"/>
            </a:br>
            <a:r>
              <a:rPr lang="ru-RU" dirty="0" smtClean="0"/>
              <a:t/>
            </a:r>
            <a:br>
              <a:rPr lang="ru-RU" dirty="0" smtClean="0"/>
            </a:br>
            <a:r>
              <a:rPr lang="ru-RU" b="1" dirty="0" smtClean="0"/>
              <a:t>ЭТЮД «БАБА ЯГА»</a:t>
            </a:r>
            <a:r>
              <a:rPr lang="ru-RU" dirty="0" smtClean="0"/>
              <a:t/>
            </a:r>
            <a:br>
              <a:rPr lang="ru-RU" dirty="0" smtClean="0"/>
            </a:br>
            <a:r>
              <a:rPr lang="ru-RU" dirty="0" smtClean="0"/>
              <a:t>Баба Яга поймала </a:t>
            </a:r>
            <a:r>
              <a:rPr lang="ru-RU" dirty="0" err="1" smtClean="0"/>
              <a:t>Аленушку</a:t>
            </a:r>
            <a:r>
              <a:rPr lang="ru-RU" dirty="0" smtClean="0"/>
              <a:t>, велела ей затопить печку, чтоб потом съесть ее, а сама уснула. Проснулась, а </a:t>
            </a:r>
            <a:r>
              <a:rPr lang="ru-RU" dirty="0" err="1" smtClean="0"/>
              <a:t>Аленушки</a:t>
            </a:r>
            <a:r>
              <a:rPr lang="ru-RU" dirty="0" smtClean="0"/>
              <a:t> нет — сбежала. Рассердилась Баба Яга, что без ужина осталась, бегает по избе, ногами топает, кулаками размахивает. </a:t>
            </a:r>
          </a:p>
          <a:p>
            <a:endParaRPr lang="ru-RU" dirty="0" smtClean="0"/>
          </a:p>
          <a:p>
            <a:r>
              <a:rPr lang="ru-RU" b="1" dirty="0" smtClean="0"/>
              <a:t>ЭТЮД «ДЮЙМОВОЧКА»</a:t>
            </a:r>
            <a:r>
              <a:rPr lang="ru-RU" dirty="0" smtClean="0"/>
              <a:t/>
            </a:r>
            <a:br>
              <a:rPr lang="ru-RU" dirty="0" smtClean="0"/>
            </a:br>
            <a:r>
              <a:rPr lang="ru-RU" dirty="0" err="1" smtClean="0"/>
              <a:t>Дюймовочка</a:t>
            </a:r>
            <a:r>
              <a:rPr lang="ru-RU" dirty="0" smtClean="0"/>
              <a:t> совсем не хотела быть женой майского жука. Жук рассердился на нее за это, затопал всеми шестью лапами и, слетев с ней с дерева, опустил ее на ромашку.</a:t>
            </a:r>
            <a:br>
              <a:rPr lang="ru-RU" dirty="0" smtClean="0"/>
            </a:br>
            <a:r>
              <a:rPr lang="ru-RU" dirty="0" smtClean="0"/>
              <a:t>Какую эмоцию выражали сказочные герои? (Гнев.)</a:t>
            </a:r>
            <a:br>
              <a:rPr lang="ru-RU" dirty="0" smtClean="0"/>
            </a:br>
            <a:r>
              <a:rPr lang="ru-RU" dirty="0" smtClean="0"/>
              <a:t>Какие еще похожие чувства вы можете назвать? </a:t>
            </a:r>
            <a:br>
              <a:rPr lang="ru-RU" dirty="0" smtClean="0"/>
            </a:br>
            <a:r>
              <a:rPr lang="ru-RU" dirty="0" smtClean="0"/>
              <a:t>Как помочь в состоянии гнева человеку? Что можно сделать? </a:t>
            </a:r>
            <a:br>
              <a:rPr lang="ru-RU" dirty="0" smtClean="0"/>
            </a:br>
            <a:r>
              <a:rPr lang="ru-RU" dirty="0" smtClean="0"/>
              <a:t>Знакомство с пиктограммой. Выкладывание эмоции из палочек.</a:t>
            </a:r>
            <a:br>
              <a:rPr lang="ru-RU" dirty="0" smtClean="0"/>
            </a:br>
            <a:r>
              <a:rPr lang="ru-RU" dirty="0" smtClean="0"/>
              <a:t>Как мы можем узнать, что человек гневается? </a:t>
            </a:r>
            <a:br>
              <a:rPr lang="ru-RU" dirty="0" smtClean="0"/>
            </a:br>
            <a:r>
              <a:rPr lang="ru-RU" dirty="0" smtClean="0"/>
              <a:t/>
            </a:r>
            <a:br>
              <a:rPr lang="ru-RU" dirty="0" smtClean="0"/>
            </a:br>
            <a:r>
              <a:rPr lang="ru-RU" dirty="0" smtClean="0"/>
              <a:t/>
            </a:r>
            <a:br>
              <a:rPr lang="ru-RU" dirty="0" smtClean="0"/>
            </a:br>
            <a:endParaRPr lang="ru-RU"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Desktop\qt2qo9y1dnpf.jpg"/>
          <p:cNvPicPr>
            <a:picLocks noChangeAspect="1" noChangeArrowheads="1"/>
          </p:cNvPicPr>
          <p:nvPr/>
        </p:nvPicPr>
        <p:blipFill>
          <a:blip r:embed="rId2" cstate="print"/>
          <a:srcRect/>
          <a:stretch>
            <a:fillRect/>
          </a:stretch>
        </p:blipFill>
        <p:spPr bwMode="auto">
          <a:xfrm>
            <a:off x="0" y="0"/>
            <a:ext cx="9144000" cy="6857999"/>
          </a:xfrm>
          <a:prstGeom prst="rect">
            <a:avLst/>
          </a:prstGeom>
          <a:noFill/>
        </p:spPr>
      </p:pic>
      <p:sp>
        <p:nvSpPr>
          <p:cNvPr id="3" name="TextBox 2"/>
          <p:cNvSpPr txBox="1"/>
          <p:nvPr/>
        </p:nvSpPr>
        <p:spPr>
          <a:xfrm>
            <a:off x="251520" y="0"/>
            <a:ext cx="8712967" cy="7294305"/>
          </a:xfrm>
          <a:prstGeom prst="rect">
            <a:avLst/>
          </a:prstGeom>
          <a:noFill/>
        </p:spPr>
        <p:txBody>
          <a:bodyPr wrap="square" rtlCol="0">
            <a:spAutoFit/>
          </a:bodyPr>
          <a:lstStyle/>
          <a:p>
            <a:r>
              <a:rPr lang="ru-RU" dirty="0" smtClean="0"/>
              <a:t/>
            </a:r>
            <a:br>
              <a:rPr lang="ru-RU" dirty="0" smtClean="0"/>
            </a:br>
            <a:r>
              <a:rPr lang="ru-RU" b="1" dirty="0" smtClean="0"/>
              <a:t>РАБОТА С КАРТИНКАМИ «ЭМОЦИИ ДЛЯ ВСЕХ»</a:t>
            </a:r>
            <a:r>
              <a:rPr lang="ru-RU" dirty="0" smtClean="0"/>
              <a:t/>
            </a:r>
            <a:br>
              <a:rPr lang="ru-RU" dirty="0" smtClean="0"/>
            </a:br>
            <a:r>
              <a:rPr lang="ru-RU" dirty="0" smtClean="0"/>
              <a:t>На кого или за что может гневаться мышка? Кот? Попугай? Рыбка?</a:t>
            </a:r>
            <a:br>
              <a:rPr lang="ru-RU" dirty="0" smtClean="0"/>
            </a:br>
            <a:r>
              <a:rPr lang="ru-RU" dirty="0" smtClean="0"/>
              <a:t>За что может разгневаться мама? Папа?</a:t>
            </a:r>
            <a:br>
              <a:rPr lang="ru-RU" dirty="0" smtClean="0"/>
            </a:br>
            <a:r>
              <a:rPr lang="ru-RU" dirty="0" smtClean="0"/>
              <a:t>Придумайте радостное продолжение, которое бы привело героя хотя бы в состояние покоя.</a:t>
            </a:r>
            <a:br>
              <a:rPr lang="ru-RU" dirty="0" smtClean="0"/>
            </a:br>
            <a:r>
              <a:rPr lang="ru-RU" dirty="0" smtClean="0"/>
              <a:t/>
            </a:r>
            <a:br>
              <a:rPr lang="ru-RU" dirty="0" smtClean="0"/>
            </a:br>
            <a:r>
              <a:rPr lang="ru-RU" b="1" dirty="0" smtClean="0"/>
              <a:t>ИГРА «РАЗГОВОР С БАБУШКОЙ»</a:t>
            </a:r>
            <a:r>
              <a:rPr lang="ru-RU" dirty="0" smtClean="0"/>
              <a:t/>
            </a:r>
            <a:br>
              <a:rPr lang="ru-RU" dirty="0" smtClean="0"/>
            </a:br>
            <a:r>
              <a:rPr lang="ru-RU" dirty="0" smtClean="0"/>
              <a:t>Внук явился домой в разодранном пальто и без портфеля, показав жестами, что катался с горки со старшими ребятами. Бабушка испытывает гнев и в то же время жалость. Изобразите разгневанную бабушку. </a:t>
            </a:r>
            <a:br>
              <a:rPr lang="ru-RU" dirty="0" smtClean="0"/>
            </a:br>
            <a:r>
              <a:rPr lang="ru-RU" dirty="0" smtClean="0"/>
              <a:t>Что должен сделать внук, чтобы успокоить, а может быть, и развеселить бабушку? </a:t>
            </a:r>
          </a:p>
          <a:p>
            <a:endParaRPr lang="ru-RU" dirty="0" smtClean="0"/>
          </a:p>
          <a:p>
            <a:r>
              <a:rPr lang="ru-RU" b="1" dirty="0" smtClean="0"/>
              <a:t>ЭТЮД «ПОХОД В ГОСТИ»</a:t>
            </a:r>
            <a:r>
              <a:rPr lang="ru-RU" dirty="0" smtClean="0"/>
              <a:t/>
            </a:r>
            <a:br>
              <a:rPr lang="ru-RU" dirty="0" smtClean="0"/>
            </a:br>
            <a:r>
              <a:rPr lang="ru-RU" dirty="0" smtClean="0"/>
              <a:t>Как-то раз хозяина пригласили в гости (например, на день рождения) вместе с собакой. В гостях было весело, много вкусного. А главное — там тоже был пес, который очень обрадовался приходу гостя с собакой. Но... собака даже не поздоровалась, сразу залезла под диван и сидела там, пока хозяин наконец не позвал ее домой.</a:t>
            </a:r>
            <a:br>
              <a:rPr lang="ru-RU" dirty="0" smtClean="0"/>
            </a:br>
            <a:r>
              <a:rPr lang="ru-RU" dirty="0" smtClean="0"/>
              <a:t>Пожалуйста, в следующий раз приходи один, твоя собака очень невоспитанная, — сказал хозяин другу. — Я думал, она хоть с моей поиграет...</a:t>
            </a:r>
            <a:br>
              <a:rPr lang="ru-RU" dirty="0" smtClean="0"/>
            </a:br>
            <a:r>
              <a:rPr lang="ru-RU" dirty="0" smtClean="0"/>
              <a:t>Хозяин очень расстроился. Когда они вышли на улицу, у них состоялся разговор. Какой?</a:t>
            </a:r>
            <a:br>
              <a:rPr lang="ru-RU" dirty="0" smtClean="0"/>
            </a:br>
            <a:r>
              <a:rPr lang="ru-RU" dirty="0" smtClean="0"/>
              <a:t/>
            </a:r>
            <a:br>
              <a:rPr lang="ru-RU" dirty="0" smtClean="0"/>
            </a:br>
            <a:endParaRPr lang="ru-RU"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Desktop\qt2qo9y1dnpf.jpg"/>
          <p:cNvPicPr>
            <a:picLocks noChangeAspect="1" noChangeArrowheads="1"/>
          </p:cNvPicPr>
          <p:nvPr/>
        </p:nvPicPr>
        <p:blipFill>
          <a:blip r:embed="rId2" cstate="print"/>
          <a:srcRect/>
          <a:stretch>
            <a:fillRect/>
          </a:stretch>
        </p:blipFill>
        <p:spPr bwMode="auto">
          <a:xfrm>
            <a:off x="0" y="0"/>
            <a:ext cx="9144000" cy="6857999"/>
          </a:xfrm>
          <a:prstGeom prst="rect">
            <a:avLst/>
          </a:prstGeom>
          <a:noFill/>
        </p:spPr>
      </p:pic>
      <p:sp>
        <p:nvSpPr>
          <p:cNvPr id="3" name="TextBox 2"/>
          <p:cNvSpPr txBox="1"/>
          <p:nvPr/>
        </p:nvSpPr>
        <p:spPr>
          <a:xfrm>
            <a:off x="251521" y="0"/>
            <a:ext cx="8640960" cy="7294305"/>
          </a:xfrm>
          <a:prstGeom prst="rect">
            <a:avLst/>
          </a:prstGeom>
          <a:noFill/>
        </p:spPr>
        <p:txBody>
          <a:bodyPr wrap="square" rtlCol="0">
            <a:spAutoFit/>
          </a:bodyPr>
          <a:lstStyle/>
          <a:p>
            <a:r>
              <a:rPr lang="ru-RU" b="1" dirty="0" smtClean="0"/>
              <a:t>ЭТЮД «КИНОПРОБА»</a:t>
            </a:r>
            <a:r>
              <a:rPr lang="ru-RU" dirty="0" smtClean="0"/>
              <a:t/>
            </a:r>
            <a:br>
              <a:rPr lang="ru-RU" dirty="0" smtClean="0"/>
            </a:br>
            <a:r>
              <a:rPr lang="ru-RU" dirty="0" smtClean="0"/>
              <a:t>По радио объявляют, что для съемок фильма про собак желающие приглашаются на кинопробу. Хозяин приводит собаку. Режиссер просит ее выполнить различные задания (встать на задние лапы или взять барьер), но она от застенчивости ничего не может сделать. На следующий день, придя на кинопробу, собака собралась с духом, проделала все, даже очень сложные трюки, и была взята на главную роль.</a:t>
            </a:r>
            <a:br>
              <a:rPr lang="ru-RU" dirty="0" smtClean="0"/>
            </a:br>
            <a:r>
              <a:rPr lang="ru-RU" dirty="0" smtClean="0"/>
              <a:t/>
            </a:r>
            <a:br>
              <a:rPr lang="ru-RU" dirty="0" smtClean="0"/>
            </a:br>
            <a:r>
              <a:rPr lang="ru-RU" b="1" dirty="0" smtClean="0"/>
              <a:t>ЭТЮД «БУЛОЧНАЯ»</a:t>
            </a:r>
            <a:r>
              <a:rPr lang="ru-RU" dirty="0" smtClean="0"/>
              <a:t/>
            </a:r>
            <a:br>
              <a:rPr lang="ru-RU" dirty="0" smtClean="0"/>
            </a:br>
            <a:r>
              <a:rPr lang="ru-RU" dirty="0" smtClean="0"/>
              <a:t>Хозяин заболел.</a:t>
            </a:r>
            <a:br>
              <a:rPr lang="ru-RU" dirty="0" smtClean="0"/>
            </a:br>
            <a:r>
              <a:rPr lang="ru-RU" dirty="0" smtClean="0"/>
              <a:t>Пожалуйста, сходи за хлебом! — попросил он собаку.</a:t>
            </a:r>
            <a:br>
              <a:rPr lang="ru-RU" dirty="0" smtClean="0"/>
            </a:br>
            <a:r>
              <a:rPr lang="ru-RU" dirty="0" smtClean="0"/>
              <a:t>Собака с сумкой в зубах поплелась в булочную.</a:t>
            </a:r>
            <a:br>
              <a:rPr lang="ru-RU" dirty="0" smtClean="0"/>
            </a:br>
            <a:r>
              <a:rPr lang="ru-RU" dirty="0" smtClean="0"/>
              <a:t>Что тебе, собачка? — спросила продавщица.</a:t>
            </a:r>
            <a:br>
              <a:rPr lang="ru-RU" dirty="0" smtClean="0"/>
            </a:br>
            <a:r>
              <a:rPr lang="ru-RU" dirty="0" smtClean="0"/>
              <a:t>Собака ничего не ответила.</a:t>
            </a:r>
            <a:br>
              <a:rPr lang="ru-RU" dirty="0" smtClean="0"/>
            </a:br>
            <a:r>
              <a:rPr lang="ru-RU" dirty="0" smtClean="0"/>
              <a:t>Если ты немая, нечего в булочную приходить, — рассердилась продавщица.</a:t>
            </a:r>
            <a:br>
              <a:rPr lang="ru-RU" dirty="0" smtClean="0"/>
            </a:br>
            <a:r>
              <a:rPr lang="ru-RU" dirty="0" smtClean="0"/>
              <a:t>Собака, конечно же, была говорящая, но ей трудно было преодолеть стеснение. И она отправилась домой с пустой сумкой.</a:t>
            </a:r>
            <a:br>
              <a:rPr lang="ru-RU" dirty="0" smtClean="0"/>
            </a:br>
            <a:r>
              <a:rPr lang="ru-RU" dirty="0" smtClean="0"/>
              <a:t>Наконец-то! — обрадовался хозяин, когда она пришла. — Мне так есть хочется! Слушай, а где же хлеб?</a:t>
            </a:r>
            <a:br>
              <a:rPr lang="ru-RU" dirty="0" smtClean="0"/>
            </a:br>
            <a:r>
              <a:rPr lang="ru-RU" dirty="0" smtClean="0"/>
              <a:t>Собака опустила голову.</a:t>
            </a:r>
            <a:br>
              <a:rPr lang="ru-RU" dirty="0" smtClean="0"/>
            </a:br>
            <a:r>
              <a:rPr lang="ru-RU" dirty="0" smtClean="0"/>
              <a:t>Видно, придется голодать из-за твоей стеснительности, — горестно вздохнул хозяин. — Мне-то с такой высокой температурой на улицу нельзя, а мама придет только вечером.</a:t>
            </a:r>
            <a:br>
              <a:rPr lang="ru-RU" dirty="0" smtClean="0"/>
            </a:br>
            <a:r>
              <a:rPr lang="ru-RU" dirty="0" smtClean="0"/>
              <a:t>Собаке стало очень стыдно, она снова взяла в зубы сумку и </a:t>
            </a:r>
            <a:r>
              <a:rPr lang="ru-RU" dirty="0" err="1" smtClean="0"/>
              <a:t>быстро--быстро</a:t>
            </a:r>
            <a:r>
              <a:rPr lang="ru-RU" dirty="0" smtClean="0"/>
              <a:t> побежала в булочную. (Показать радостный вариант.)</a:t>
            </a:r>
            <a:br>
              <a:rPr lang="ru-RU" dirty="0" smtClean="0"/>
            </a:br>
            <a:endParaRPr lang="ru-RU"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Desktop\qt2qo9y1dnpf.jpg"/>
          <p:cNvPicPr>
            <a:picLocks noChangeAspect="1" noChangeArrowheads="1"/>
          </p:cNvPicPr>
          <p:nvPr/>
        </p:nvPicPr>
        <p:blipFill>
          <a:blip r:embed="rId2" cstate="print"/>
          <a:srcRect/>
          <a:stretch>
            <a:fillRect/>
          </a:stretch>
        </p:blipFill>
        <p:spPr bwMode="auto">
          <a:xfrm>
            <a:off x="0" y="0"/>
            <a:ext cx="9144000" cy="6857999"/>
          </a:xfrm>
          <a:prstGeom prst="rect">
            <a:avLst/>
          </a:prstGeom>
          <a:noFill/>
        </p:spPr>
      </p:pic>
      <p:sp>
        <p:nvSpPr>
          <p:cNvPr id="3" name="TextBox 2"/>
          <p:cNvSpPr txBox="1"/>
          <p:nvPr/>
        </p:nvSpPr>
        <p:spPr>
          <a:xfrm>
            <a:off x="179512" y="116632"/>
            <a:ext cx="8784976" cy="8008669"/>
          </a:xfrm>
          <a:prstGeom prst="rect">
            <a:avLst/>
          </a:prstGeom>
          <a:noFill/>
        </p:spPr>
        <p:txBody>
          <a:bodyPr wrap="square" rtlCol="0">
            <a:spAutoFit/>
          </a:bodyPr>
          <a:lstStyle/>
          <a:p>
            <a:r>
              <a:rPr lang="ru-RU" b="1" dirty="0" smtClean="0"/>
              <a:t>ЭТЮД «СОБАКА ПОТЕРЯЛАСЬ»</a:t>
            </a:r>
            <a:r>
              <a:rPr lang="ru-RU" dirty="0" smtClean="0"/>
              <a:t/>
            </a:r>
            <a:br>
              <a:rPr lang="ru-RU" dirty="0" smtClean="0"/>
            </a:br>
            <a:r>
              <a:rPr lang="ru-RU" dirty="0" smtClean="0"/>
              <a:t>Однажды на прогулке собака отстала от хозяина и потерялась. Стемнело, стало холодно, собаке было страшно и хотелось есть. Ее заметил прохожий и спросил:</a:t>
            </a:r>
            <a:br>
              <a:rPr lang="ru-RU" dirty="0" smtClean="0"/>
            </a:br>
            <a:r>
              <a:rPr lang="ru-RU" dirty="0" smtClean="0"/>
              <a:t>Ты чья? Собака ничего не ответила.</a:t>
            </a:r>
            <a:br>
              <a:rPr lang="ru-RU" dirty="0" smtClean="0"/>
            </a:br>
            <a:r>
              <a:rPr lang="ru-RU" dirty="0" smtClean="0"/>
              <a:t>Раз молчишь, значит, ничья, — сказал прохожий и пошел дальше.</a:t>
            </a:r>
            <a:br>
              <a:rPr lang="ru-RU" dirty="0" smtClean="0"/>
            </a:br>
            <a:r>
              <a:rPr lang="ru-RU" dirty="0" smtClean="0"/>
              <a:t>А собака осталась на пустынной улице дрожать от холода и страха.</a:t>
            </a:r>
            <a:br>
              <a:rPr lang="ru-RU" dirty="0" smtClean="0"/>
            </a:br>
            <a:r>
              <a:rPr lang="ru-RU" dirty="0" smtClean="0"/>
              <a:t>Появилась девочка. Песик, бедненький, давай я отведу тебя домой к хозяину, ты же совсем продрог.</a:t>
            </a:r>
            <a:br>
              <a:rPr lang="ru-RU" dirty="0" smtClean="0"/>
            </a:br>
            <a:r>
              <a:rPr lang="ru-RU" dirty="0" smtClean="0"/>
              <a:t>Собаке очень хотелось рассказать девочке, кто ее хозяин, но она все-таки промолчала. Девочка ушла, не дождавшись ответа. Тем временем наступила ночь, пошел снег, собака заскулила. Что было дальше? </a:t>
            </a:r>
          </a:p>
          <a:p>
            <a:endParaRPr lang="ru-RU" dirty="0" smtClean="0"/>
          </a:p>
          <a:p>
            <a:r>
              <a:rPr lang="ru-RU" b="1" dirty="0" smtClean="0"/>
              <a:t>ЭТЮД «ОСТОРОЖНО, ЗЛАЯ СОБАКА!»</a:t>
            </a:r>
            <a:r>
              <a:rPr lang="ru-RU" dirty="0" smtClean="0"/>
              <a:t/>
            </a:r>
            <a:br>
              <a:rPr lang="ru-RU" dirty="0" smtClean="0"/>
            </a:br>
            <a:r>
              <a:rPr lang="ru-RU" dirty="0" smtClean="0"/>
              <a:t>Хозяин пошел с собакой гулять. К ним подошла девочка и скачала:</a:t>
            </a:r>
            <a:br>
              <a:rPr lang="ru-RU" dirty="0" smtClean="0"/>
            </a:br>
            <a:r>
              <a:rPr lang="ru-RU" dirty="0" smtClean="0"/>
              <a:t>Какой чудный песик! Песик, иди ко мне!</a:t>
            </a:r>
            <a:br>
              <a:rPr lang="ru-RU" dirty="0" smtClean="0"/>
            </a:br>
            <a:r>
              <a:rPr lang="ru-RU" dirty="0" smtClean="0"/>
              <a:t>Собака подумала: «Почему девочка ко мне привязалась?» Она подскочила к девочке, зарычала и укусила ее за руку.</a:t>
            </a:r>
            <a:br>
              <a:rPr lang="ru-RU" dirty="0" smtClean="0"/>
            </a:br>
            <a:r>
              <a:rPr lang="ru-RU" dirty="0" smtClean="0"/>
              <a:t>Девочка заплакала, прибежала ее мама и закричала:</a:t>
            </a:r>
            <a:br>
              <a:rPr lang="ru-RU" dirty="0" smtClean="0"/>
            </a:br>
            <a:r>
              <a:rPr lang="ru-RU" dirty="0" smtClean="0"/>
              <a:t>Сейчас позову милицию! Где милиционер?</a:t>
            </a:r>
            <a:br>
              <a:rPr lang="ru-RU" dirty="0" smtClean="0"/>
            </a:br>
            <a:r>
              <a:rPr lang="ru-RU" dirty="0" smtClean="0"/>
              <a:t>Прибежал милиционер и, узнав, как вела себя собака, сказал хозяину:</a:t>
            </a:r>
            <a:br>
              <a:rPr lang="ru-RU" dirty="0" smtClean="0"/>
            </a:br>
            <a:r>
              <a:rPr lang="ru-RU" dirty="0" smtClean="0"/>
              <a:t>Если у тебя бешеная собака, придется ее арестовать.</a:t>
            </a:r>
            <a:br>
              <a:rPr lang="ru-RU" dirty="0" smtClean="0"/>
            </a:br>
            <a:r>
              <a:rPr lang="ru-RU" dirty="0" smtClean="0"/>
              <a:t>Нет, нет, пожалуйста, не надо! — взмолился хозяин. — Это в последний раз.</a:t>
            </a:r>
            <a:br>
              <a:rPr lang="ru-RU" dirty="0" smtClean="0"/>
            </a:br>
            <a:r>
              <a:rPr lang="ru-RU" dirty="0" smtClean="0"/>
              <a:t>Смотри, — сказал милиционер, — в последний раз.</a:t>
            </a:r>
            <a:br>
              <a:rPr lang="ru-RU" dirty="0" smtClean="0"/>
            </a:br>
            <a:r>
              <a:rPr lang="ru-RU" dirty="0" smtClean="0"/>
              <a:t>Когда же хозяин пришел с собакой домой, у них состоялся диалог. Какой?</a:t>
            </a:r>
            <a:br>
              <a:rPr lang="ru-RU" dirty="0" smtClean="0"/>
            </a:br>
            <a:r>
              <a:rPr lang="ru-RU" dirty="0" smtClean="0"/>
              <a:t> </a:t>
            </a:r>
            <a:br>
              <a:rPr lang="ru-RU" dirty="0" smtClean="0"/>
            </a:br>
            <a:r>
              <a:rPr lang="ru-RU" dirty="0" smtClean="0"/>
              <a:t/>
            </a:r>
            <a:br>
              <a:rPr lang="ru-RU" dirty="0" smtClean="0"/>
            </a:br>
            <a:r>
              <a:rPr lang="ru-RU" dirty="0" smtClean="0"/>
              <a:t/>
            </a:r>
            <a:br>
              <a:rPr lang="ru-RU" dirty="0" smtClean="0"/>
            </a:br>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Desktop\qt2qo9y1dnpf.jpg"/>
          <p:cNvPicPr>
            <a:picLocks noChangeAspect="1" noChangeArrowheads="1"/>
          </p:cNvPicPr>
          <p:nvPr/>
        </p:nvPicPr>
        <p:blipFill>
          <a:blip r:embed="rId2" cstate="print"/>
          <a:srcRect/>
          <a:stretch>
            <a:fillRect/>
          </a:stretch>
        </p:blipFill>
        <p:spPr bwMode="auto">
          <a:xfrm>
            <a:off x="0" y="0"/>
            <a:ext cx="9144000" cy="6857999"/>
          </a:xfrm>
          <a:prstGeom prst="rect">
            <a:avLst/>
          </a:prstGeom>
          <a:noFill/>
        </p:spPr>
      </p:pic>
      <p:sp>
        <p:nvSpPr>
          <p:cNvPr id="3" name="TextBox 2"/>
          <p:cNvSpPr txBox="1"/>
          <p:nvPr/>
        </p:nvSpPr>
        <p:spPr>
          <a:xfrm>
            <a:off x="755576" y="692696"/>
            <a:ext cx="7560840" cy="6432530"/>
          </a:xfrm>
          <a:prstGeom prst="rect">
            <a:avLst/>
          </a:prstGeom>
          <a:noFill/>
        </p:spPr>
        <p:txBody>
          <a:bodyPr wrap="square" rtlCol="0">
            <a:spAutoFit/>
          </a:bodyPr>
          <a:lstStyle/>
          <a:p>
            <a:pPr algn="ctr"/>
            <a:endParaRPr lang="ru-RU" sz="3200" b="1" dirty="0" smtClean="0"/>
          </a:p>
          <a:p>
            <a:pPr algn="ctr"/>
            <a:r>
              <a:rPr lang="ru-RU" sz="3200" b="1" dirty="0" smtClean="0"/>
              <a:t> «Волшебный мир эмоций»</a:t>
            </a:r>
          </a:p>
          <a:p>
            <a:pPr algn="ctr"/>
            <a:r>
              <a:rPr lang="ru-RU" sz="3200" b="1" dirty="0" smtClean="0"/>
              <a:t> (по Р. </a:t>
            </a:r>
            <a:r>
              <a:rPr lang="ru-RU" sz="3200" b="1" dirty="0" err="1" smtClean="0"/>
              <a:t>Калининой</a:t>
            </a:r>
            <a:r>
              <a:rPr lang="ru-RU" sz="3200" b="1" dirty="0" smtClean="0"/>
              <a:t>, И. Медведевой, Т. Шишовой, В. Максаковой,</a:t>
            </a:r>
          </a:p>
          <a:p>
            <a:pPr algn="ctr"/>
            <a:r>
              <a:rPr lang="ru-RU" sz="3200" b="1" dirty="0" smtClean="0"/>
              <a:t> С. Поляковой) </a:t>
            </a:r>
          </a:p>
          <a:p>
            <a:endParaRPr lang="ru-RU" dirty="0" smtClean="0"/>
          </a:p>
          <a:p>
            <a:r>
              <a:rPr lang="ru-RU" dirty="0" smtClean="0"/>
              <a:t>Ролевое проигрывание ситуаций (упражнение выполняется в парах, "но направлено на применение «волшебных» средств понимания, развитие </a:t>
            </a:r>
            <a:r>
              <a:rPr lang="ru-RU" dirty="0" err="1" smtClean="0"/>
              <a:t>эмпатии</a:t>
            </a:r>
            <a:r>
              <a:rPr lang="ru-RU" dirty="0" smtClean="0"/>
              <a:t>). Воспользовавшись «волшебными» средствами понимания, дети могут помочь: плачущему ребенку, он потерял мяч; мама пришла с работы, она очень устала; у подруги заболела мама; ваш друг плачет, он получил плохую оценку; девочка-соседка попросила тебя помочь сделать ей аппликацию и другие, придуманные самими детьми. </a:t>
            </a:r>
          </a:p>
          <a:p>
            <a:endParaRPr lang="ru-RU" dirty="0" smtClean="0"/>
          </a:p>
          <a:p>
            <a:pPr algn="r"/>
            <a:r>
              <a:rPr lang="ru-RU" dirty="0" smtClean="0"/>
              <a:t>Выполнила </a:t>
            </a:r>
          </a:p>
          <a:p>
            <a:pPr algn="r"/>
            <a:r>
              <a:rPr lang="ru-RU" dirty="0" smtClean="0"/>
              <a:t>воспитатель высшей категории</a:t>
            </a:r>
          </a:p>
          <a:p>
            <a:pPr algn="r"/>
            <a:r>
              <a:rPr lang="ru-RU" dirty="0" smtClean="0"/>
              <a:t>Гарина Наталья Викторовна</a:t>
            </a:r>
          </a:p>
          <a:p>
            <a:pPr algn="ctr"/>
            <a:r>
              <a:rPr lang="ru-RU" dirty="0" smtClean="0"/>
              <a:t>октябрь 2020г.</a:t>
            </a:r>
          </a:p>
          <a:p>
            <a:endParaRPr lang="ru-RU" dirty="0"/>
          </a:p>
        </p:txBody>
      </p:sp>
      <p:sp>
        <p:nvSpPr>
          <p:cNvPr id="3073" name="Rectangle 1"/>
          <p:cNvSpPr>
            <a:spLocks noChangeArrowheads="1"/>
          </p:cNvSpPr>
          <p:nvPr/>
        </p:nvSpPr>
        <p:spPr bwMode="auto">
          <a:xfrm>
            <a:off x="395536" y="-13704"/>
            <a:ext cx="8424936"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ctr"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Муниципальное автономное дошкольное образовательное учреждение</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ctr"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b="0"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Детский сад компенсирующего вида № 23  </a:t>
            </a:r>
            <a:r>
              <a:rPr kumimoji="0" lang="ru-RU" b="0" i="0" u="sng"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b="0" i="0" u="sng"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Дельфинчик</a:t>
            </a:r>
            <a:r>
              <a:rPr kumimoji="0" lang="ru-RU" b="0" i="0" u="sng" strike="noStrike" cap="none" normalizeH="0" baseline="0" dirty="0" smtClean="0">
                <a:ln>
                  <a:noFill/>
                </a:ln>
                <a:solidFill>
                  <a:schemeClr val="tx1"/>
                </a:solidFill>
                <a:effectLst/>
                <a:latin typeface="Calibri"/>
                <a:ea typeface="Calibri" pitchFamily="34" charset="0"/>
                <a:cs typeface="Times New Roman" pitchFamily="18" charset="0"/>
              </a:rPr>
              <a:t>»»</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ctr" defTabSz="914400" rtl="0" eaLnBrk="0" fontAlgn="base" latinLnBrk="0" hangingPunct="0">
              <a:lnSpc>
                <a:spcPct val="100000"/>
              </a:lnSpc>
              <a:spcBef>
                <a:spcPct val="0"/>
              </a:spcBef>
              <a:spcAft>
                <a:spcPct val="0"/>
              </a:spcAft>
              <a:buClrTx/>
              <a:buSzTx/>
              <a:buFontTx/>
              <a:buNone/>
              <a:tabLst/>
            </a:pPr>
            <a:r>
              <a:rPr kumimoji="0" lang="ru-RU" b="0"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города  </a:t>
            </a:r>
            <a:r>
              <a:rPr kumimoji="0" lang="ru-RU" b="0" i="0" u="sng"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Искитима</a:t>
            </a:r>
            <a:r>
              <a:rPr kumimoji="0" lang="ru-RU" b="0"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Новосибирской области</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Desktop\qt2qo9y1dnpf.jpg"/>
          <p:cNvPicPr>
            <a:picLocks noChangeAspect="1" noChangeArrowheads="1"/>
          </p:cNvPicPr>
          <p:nvPr/>
        </p:nvPicPr>
        <p:blipFill>
          <a:blip r:embed="rId2" cstate="print"/>
          <a:srcRect/>
          <a:stretch>
            <a:fillRect/>
          </a:stretch>
        </p:blipFill>
        <p:spPr bwMode="auto">
          <a:xfrm>
            <a:off x="0" y="0"/>
            <a:ext cx="9144000" cy="6857999"/>
          </a:xfrm>
          <a:prstGeom prst="rect">
            <a:avLst/>
          </a:prstGeom>
          <a:noFill/>
        </p:spPr>
      </p:pic>
      <p:sp>
        <p:nvSpPr>
          <p:cNvPr id="3" name="TextBox 2"/>
          <p:cNvSpPr txBox="1"/>
          <p:nvPr/>
        </p:nvSpPr>
        <p:spPr>
          <a:xfrm>
            <a:off x="251520" y="188640"/>
            <a:ext cx="8640960" cy="6186309"/>
          </a:xfrm>
          <a:prstGeom prst="rect">
            <a:avLst/>
          </a:prstGeom>
          <a:noFill/>
        </p:spPr>
        <p:txBody>
          <a:bodyPr wrap="square" rtlCol="0">
            <a:spAutoFit/>
          </a:bodyPr>
          <a:lstStyle/>
          <a:p>
            <a:r>
              <a:rPr lang="ru-RU" b="1" dirty="0" smtClean="0"/>
              <a:t>ЭТЮД «ЧТО ЖЕ ДЕЛАТЬ?»</a:t>
            </a:r>
            <a:r>
              <a:rPr lang="ru-RU" dirty="0" smtClean="0"/>
              <a:t/>
            </a:r>
            <a:br>
              <a:rPr lang="ru-RU" dirty="0" smtClean="0"/>
            </a:br>
            <a:r>
              <a:rPr lang="ru-RU" dirty="0" smtClean="0"/>
              <a:t>Собака в очередной раз пришла со двора покусанная и заявила, что она перессорилась буквально со всеми. Она была в отчаянии, стукалась лбом о стенку и восклицала:</a:t>
            </a:r>
            <a:br>
              <a:rPr lang="ru-RU" dirty="0" smtClean="0"/>
            </a:br>
            <a:r>
              <a:rPr lang="ru-RU" dirty="0" smtClean="0"/>
              <a:t>Я больше не могу так жить! Я возьму нож и всех зарежу! А потом себя! Зачем мне жить, если у меня такой характер!</a:t>
            </a:r>
            <a:br>
              <a:rPr lang="ru-RU" dirty="0" smtClean="0"/>
            </a:br>
            <a:r>
              <a:rPr lang="ru-RU" dirty="0" smtClean="0"/>
              <a:t>Хозяин взял ее на руки, погладил и ласково сказал:</a:t>
            </a:r>
            <a:br>
              <a:rPr lang="ru-RU" dirty="0" smtClean="0"/>
            </a:br>
            <a:r>
              <a:rPr lang="ru-RU" dirty="0" smtClean="0"/>
              <a:t>Глупая, глупая ты собачка! Почему тебе приходят в голову всякие глупости и не приходит одна простая мысль: немного умерить свою раздражительность и обидчивость!</a:t>
            </a:r>
            <a:br>
              <a:rPr lang="ru-RU" dirty="0" smtClean="0"/>
            </a:br>
            <a:r>
              <a:rPr lang="ru-RU" dirty="0" smtClean="0"/>
              <a:t>А как это сделать? Разве это возможно? — спросила собака.</a:t>
            </a:r>
            <a:br>
              <a:rPr lang="ru-RU" dirty="0" smtClean="0"/>
            </a:br>
            <a:r>
              <a:rPr lang="ru-RU" dirty="0" smtClean="0"/>
              <a:t>Конечно, — ответил хозяин, — для начала ты снова выйдешь во двор и помиришься с собаками.</a:t>
            </a:r>
            <a:br>
              <a:rPr lang="ru-RU" dirty="0" smtClean="0"/>
            </a:br>
            <a:r>
              <a:rPr lang="ru-RU" dirty="0" smtClean="0"/>
              <a:t>Но я не умею, — огорчилась собака.</a:t>
            </a:r>
            <a:br>
              <a:rPr lang="ru-RU" dirty="0" smtClean="0"/>
            </a:br>
            <a:r>
              <a:rPr lang="ru-RU" dirty="0" smtClean="0"/>
              <a:t>Давай придумаем вместе, как это сделать, — предложил хозяин.</a:t>
            </a:r>
            <a:br>
              <a:rPr lang="ru-RU" dirty="0" smtClean="0"/>
            </a:br>
            <a:r>
              <a:rPr lang="ru-RU" dirty="0" smtClean="0"/>
              <a:t/>
            </a:r>
            <a:br>
              <a:rPr lang="ru-RU" dirty="0" smtClean="0"/>
            </a:br>
            <a:r>
              <a:rPr lang="ru-RU" b="1" dirty="0" smtClean="0"/>
              <a:t>ЭТЮД «ИСПОРЧЕННЫЙ ДЕНЬ РОЖДЕНИЯ»</a:t>
            </a:r>
            <a:r>
              <a:rPr lang="ru-RU" dirty="0" smtClean="0"/>
              <a:t/>
            </a:r>
            <a:br>
              <a:rPr lang="ru-RU" dirty="0" smtClean="0"/>
            </a:br>
            <a:r>
              <a:rPr lang="ru-RU" dirty="0" smtClean="0"/>
              <a:t>У хозяина было прекрасное настроение — у него день рождения. Он готовился принять гостей и предвкушал, как все повеселятся. Но собака была очень мрачной, грубила и ничего не хотела делать. Мало того, что она не захотела помочь хозяину, так она даже отказалась его поздравить! Имениннику стало очень обидно. </a:t>
            </a:r>
          </a:p>
          <a:p>
            <a:r>
              <a:rPr lang="ru-RU" dirty="0" smtClean="0"/>
              <a:t>Что было дальше?</a:t>
            </a:r>
            <a:endParaRPr lang="ru-RU"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7" y="1124744"/>
            <a:ext cx="8208912" cy="1754326"/>
          </a:xfrm>
          <a:prstGeom prst="rect">
            <a:avLst/>
          </a:prstGeom>
          <a:noFill/>
        </p:spPr>
        <p:txBody>
          <a:bodyPr wrap="square" rtlCol="0">
            <a:spAutoFit/>
          </a:bodyPr>
          <a:lstStyle/>
          <a:p>
            <a:r>
              <a:rPr lang="ru-RU" dirty="0" smtClean="0"/>
              <a:t>Волшебный мир эмоций учит детей пониманию жестов, мимики; помогает освоить проигрывание ролевых ситуаций. Дети примеряют на себя определенный образ и действуют в соответствии с его особенностями или обыгрывают реальные жизненные ситуации, которую ребенок использует для отражения и дальнейшего развития своих знаний.</a:t>
            </a:r>
          </a:p>
          <a:p>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Desktop\qt2qo9y1dnpf.jpg"/>
          <p:cNvPicPr>
            <a:picLocks noChangeAspect="1" noChangeArrowheads="1"/>
          </p:cNvPicPr>
          <p:nvPr/>
        </p:nvPicPr>
        <p:blipFill>
          <a:blip r:embed="rId2" cstate="print"/>
          <a:srcRect/>
          <a:stretch>
            <a:fillRect/>
          </a:stretch>
        </p:blipFill>
        <p:spPr bwMode="auto">
          <a:xfrm>
            <a:off x="0" y="0"/>
            <a:ext cx="9144000" cy="6857999"/>
          </a:xfrm>
          <a:prstGeom prst="rect">
            <a:avLst/>
          </a:prstGeom>
          <a:noFill/>
        </p:spPr>
      </p:pic>
      <p:sp>
        <p:nvSpPr>
          <p:cNvPr id="3" name="TextBox 2"/>
          <p:cNvSpPr txBox="1"/>
          <p:nvPr/>
        </p:nvSpPr>
        <p:spPr>
          <a:xfrm>
            <a:off x="827584" y="476672"/>
            <a:ext cx="7488832" cy="5262979"/>
          </a:xfrm>
          <a:prstGeom prst="rect">
            <a:avLst/>
          </a:prstGeom>
          <a:noFill/>
        </p:spPr>
        <p:txBody>
          <a:bodyPr wrap="square" rtlCol="0">
            <a:spAutoFit/>
          </a:bodyPr>
          <a:lstStyle/>
          <a:p>
            <a:r>
              <a:rPr lang="ru-RU" sz="2000" b="1" dirty="0" smtClean="0"/>
              <a:t>ИГРА «ВОЛШЕБНЫЕ ВОДОРОСЛИ»</a:t>
            </a:r>
            <a:r>
              <a:rPr lang="ru-RU" sz="2000" dirty="0" smtClean="0"/>
              <a:t/>
            </a:r>
            <a:br>
              <a:rPr lang="ru-RU" sz="2000" dirty="0" smtClean="0"/>
            </a:br>
            <a:r>
              <a:rPr lang="ru-RU" sz="2000" dirty="0" smtClean="0"/>
              <a:t>Каждый участник (по очереди) пытается проникнуть в центр круга, образованного тесно прижавшимися друг к другу «волшебными водорослями» — всеми остальными участниками.</a:t>
            </a:r>
            <a:br>
              <a:rPr lang="ru-RU" sz="2000" dirty="0" smtClean="0"/>
            </a:br>
            <a:r>
              <a:rPr lang="ru-RU" sz="2000" dirty="0" smtClean="0"/>
              <a:t>«Водоросли» понимают человеческую речь и чувствуют прикосновения, могут расслабиться и пропустить участника в центр круга могут и не пропустить его, если их плохо «просят».</a:t>
            </a:r>
            <a:br>
              <a:rPr lang="ru-RU" sz="2000" dirty="0" smtClean="0"/>
            </a:br>
            <a:r>
              <a:rPr lang="ru-RU" sz="2000" dirty="0" smtClean="0"/>
              <a:t>Мимика и жесты в процессе общения</a:t>
            </a:r>
            <a:br>
              <a:rPr lang="ru-RU" sz="2000" dirty="0" smtClean="0"/>
            </a:br>
            <a:r>
              <a:rPr lang="ru-RU" sz="2000" dirty="0" smtClean="0"/>
              <a:t>Вывешиваются картинки: веселое лицо, грустное, удивленное, испуганное, лицо с отвращением.</a:t>
            </a:r>
            <a:br>
              <a:rPr lang="ru-RU" sz="2000" dirty="0" smtClean="0"/>
            </a:br>
            <a:r>
              <a:rPr lang="ru-RU" sz="2000" dirty="0" smtClean="0"/>
              <a:t/>
            </a:r>
            <a:br>
              <a:rPr lang="ru-RU" sz="2000" dirty="0" smtClean="0"/>
            </a:br>
            <a:r>
              <a:rPr lang="ru-RU" sz="2000" dirty="0" smtClean="0"/>
              <a:t>Определите, что выражают эти лица (радость, грусть, удивление, страх, отвращение).</a:t>
            </a:r>
            <a:br>
              <a:rPr lang="ru-RU" sz="2000" dirty="0" smtClean="0"/>
            </a:br>
            <a:r>
              <a:rPr lang="ru-RU" sz="2000" dirty="0" smtClean="0"/>
              <a:t>Движение лица, выражающее внутреннее душевное состояние, называется мимикой.</a:t>
            </a:r>
            <a:br>
              <a:rPr lang="ru-RU" sz="2000" dirty="0" smtClean="0"/>
            </a:br>
            <a:r>
              <a:rPr lang="ru-RU" dirty="0" smtClean="0"/>
              <a:t/>
            </a:r>
            <a:br>
              <a:rPr lang="ru-RU" dirty="0" smtClean="0"/>
            </a:br>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Desktop\qt2qo9y1dnpf.jpg"/>
          <p:cNvPicPr>
            <a:picLocks noChangeAspect="1" noChangeArrowheads="1"/>
          </p:cNvPicPr>
          <p:nvPr/>
        </p:nvPicPr>
        <p:blipFill>
          <a:blip r:embed="rId2" cstate="print"/>
          <a:srcRect/>
          <a:stretch>
            <a:fillRect/>
          </a:stretch>
        </p:blipFill>
        <p:spPr bwMode="auto">
          <a:xfrm>
            <a:off x="0" y="0"/>
            <a:ext cx="9144000" cy="6857999"/>
          </a:xfrm>
          <a:prstGeom prst="rect">
            <a:avLst/>
          </a:prstGeom>
          <a:noFill/>
        </p:spPr>
      </p:pic>
      <p:sp>
        <p:nvSpPr>
          <p:cNvPr id="3" name="TextBox 2"/>
          <p:cNvSpPr txBox="1"/>
          <p:nvPr/>
        </p:nvSpPr>
        <p:spPr>
          <a:xfrm>
            <a:off x="539552" y="836712"/>
            <a:ext cx="8136904" cy="5447645"/>
          </a:xfrm>
          <a:prstGeom prst="rect">
            <a:avLst/>
          </a:prstGeom>
          <a:noFill/>
        </p:spPr>
        <p:txBody>
          <a:bodyPr wrap="square" rtlCol="0">
            <a:spAutoFit/>
          </a:bodyPr>
          <a:lstStyle/>
          <a:p>
            <a:r>
              <a:rPr lang="ru-RU" b="1" dirty="0" smtClean="0"/>
              <a:t>ИГРА «УЗНАЙ ПО ГОЛОСУ»</a:t>
            </a:r>
            <a:r>
              <a:rPr lang="ru-RU" dirty="0" smtClean="0"/>
              <a:t/>
            </a:r>
            <a:br>
              <a:rPr lang="ru-RU" dirty="0" smtClean="0"/>
            </a:br>
            <a:r>
              <a:rPr lang="ru-RU" dirty="0" smtClean="0"/>
              <a:t>Водящий в центре круга с закрытыми глазами. Все движутся по кругу со словами:</a:t>
            </a:r>
            <a:br>
              <a:rPr lang="ru-RU" dirty="0" smtClean="0"/>
            </a:br>
            <a:r>
              <a:rPr lang="ru-RU" dirty="0" smtClean="0"/>
              <a:t>Мы немножко поиграли,</a:t>
            </a:r>
            <a:br>
              <a:rPr lang="ru-RU" dirty="0" smtClean="0"/>
            </a:br>
            <a:r>
              <a:rPr lang="ru-RU" dirty="0" smtClean="0"/>
              <a:t>А теперь в кружок мы встали.</a:t>
            </a:r>
            <a:br>
              <a:rPr lang="ru-RU" dirty="0" smtClean="0"/>
            </a:br>
            <a:r>
              <a:rPr lang="ru-RU" dirty="0" smtClean="0"/>
              <a:t>Ты загадку отгадай.</a:t>
            </a:r>
            <a:br>
              <a:rPr lang="ru-RU" dirty="0" smtClean="0"/>
            </a:br>
            <a:r>
              <a:rPr lang="ru-RU" dirty="0" smtClean="0"/>
              <a:t>Кто назвал тебя — узнай!</a:t>
            </a:r>
            <a:br>
              <a:rPr lang="ru-RU" dirty="0" smtClean="0"/>
            </a:br>
            <a:r>
              <a:rPr lang="ru-RU" dirty="0" smtClean="0"/>
              <a:t>Водящий называет по имени сказавшего ему: «Узнай, кто я?»</a:t>
            </a:r>
            <a:r>
              <a:rPr lang="ru-RU" b="1" dirty="0" smtClean="0"/>
              <a:t> ИГРА «УГАДАЙ </a:t>
            </a:r>
          </a:p>
          <a:p>
            <a:endParaRPr lang="ru-RU" b="1" dirty="0" smtClean="0"/>
          </a:p>
          <a:p>
            <a:r>
              <a:rPr lang="ru-RU" b="1" dirty="0" smtClean="0"/>
              <a:t>ЭМОЦИЮ»</a:t>
            </a:r>
            <a:r>
              <a:rPr lang="ru-RU" dirty="0" smtClean="0"/>
              <a:t/>
            </a:r>
            <a:br>
              <a:rPr lang="ru-RU" dirty="0" smtClean="0"/>
            </a:br>
            <a:r>
              <a:rPr lang="ru-RU" dirty="0" smtClean="0"/>
              <a:t>На столе картинкой вниз выкладываются схематические изображения эмоций. Ребенок берет любую карточку, не показывая ее остальным. Задача ребенка — по схеме узнать эмоцию, настроение и изобразить ее с помощью мимики, пантомимики, интонаций. Остальные дети должны угадать, какую эмоцию изображает ребенок, что происходит в его мини-сценке.</a:t>
            </a:r>
            <a:br>
              <a:rPr lang="ru-RU" dirty="0" smtClean="0"/>
            </a:br>
            <a:r>
              <a:rPr lang="ru-RU" dirty="0" smtClean="0"/>
              <a:t/>
            </a:r>
            <a:br>
              <a:rPr lang="ru-RU" dirty="0" smtClean="0"/>
            </a:br>
            <a:r>
              <a:rPr lang="ru-RU" sz="2000" dirty="0" smtClean="0"/>
              <a:t/>
            </a:r>
            <a:br>
              <a:rPr lang="ru-RU" sz="2000" dirty="0" smtClean="0"/>
            </a:br>
            <a:r>
              <a:rPr lang="ru-RU" sz="2000" dirty="0" smtClean="0"/>
              <a:t/>
            </a:r>
            <a:br>
              <a:rPr lang="ru-RU" sz="2000" dirty="0" smtClean="0"/>
            </a:br>
            <a:endParaRPr lang="ru-RU" sz="2000" dirty="0"/>
          </a:p>
        </p:txBody>
      </p:sp>
      <p:sp>
        <p:nvSpPr>
          <p:cNvPr id="4" name="TextBox 3"/>
          <p:cNvSpPr txBox="1"/>
          <p:nvPr/>
        </p:nvSpPr>
        <p:spPr>
          <a:xfrm>
            <a:off x="395536" y="3717032"/>
            <a:ext cx="8352928" cy="646331"/>
          </a:xfrm>
          <a:prstGeom prst="rect">
            <a:avLst/>
          </a:prstGeom>
          <a:noFill/>
        </p:spPr>
        <p:txBody>
          <a:bodyPr wrap="square" rtlCol="0">
            <a:spAutoFit/>
          </a:bodyPr>
          <a:lstStyle/>
          <a:p>
            <a:r>
              <a:rPr lang="ru-RU" dirty="0" smtClean="0"/>
              <a:t/>
            </a:r>
            <a:br>
              <a:rPr lang="ru-RU" dirty="0" smtClean="0"/>
            </a:br>
            <a:endParaRPr lang="ru-R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Desktop\qt2qo9y1dnpf.jpg"/>
          <p:cNvPicPr>
            <a:picLocks noChangeAspect="1" noChangeArrowheads="1"/>
          </p:cNvPicPr>
          <p:nvPr/>
        </p:nvPicPr>
        <p:blipFill>
          <a:blip r:embed="rId2" cstate="print"/>
          <a:srcRect/>
          <a:stretch>
            <a:fillRect/>
          </a:stretch>
        </p:blipFill>
        <p:spPr bwMode="auto">
          <a:xfrm>
            <a:off x="0" y="0"/>
            <a:ext cx="9144000" cy="6857999"/>
          </a:xfrm>
          <a:prstGeom prst="rect">
            <a:avLst/>
          </a:prstGeom>
          <a:noFill/>
        </p:spPr>
      </p:pic>
      <p:sp>
        <p:nvSpPr>
          <p:cNvPr id="3" name="TextBox 2"/>
          <p:cNvSpPr txBox="1"/>
          <p:nvPr/>
        </p:nvSpPr>
        <p:spPr>
          <a:xfrm>
            <a:off x="395535" y="404664"/>
            <a:ext cx="8280921" cy="6186309"/>
          </a:xfrm>
          <a:prstGeom prst="rect">
            <a:avLst/>
          </a:prstGeom>
          <a:noFill/>
        </p:spPr>
        <p:txBody>
          <a:bodyPr wrap="square" rtlCol="0">
            <a:spAutoFit/>
          </a:bodyPr>
          <a:lstStyle/>
          <a:p>
            <a:r>
              <a:rPr lang="ru-RU" b="1" dirty="0" smtClean="0"/>
              <a:t>ИГРА «ЧТО БЫ ЭТО ЗНАЧИЛО?»</a:t>
            </a:r>
          </a:p>
          <a:p>
            <a:r>
              <a:rPr lang="ru-RU" dirty="0" smtClean="0"/>
              <a:t>Один ученик загадывает роль, например шофер, жестами исполняет ее. Другой отгадывает.</a:t>
            </a:r>
            <a:br>
              <a:rPr lang="ru-RU" dirty="0" smtClean="0"/>
            </a:br>
            <a:r>
              <a:rPr lang="ru-RU" dirty="0" smtClean="0"/>
              <a:t>Ребята, можно ли «говорить» без слов? </a:t>
            </a:r>
            <a:br>
              <a:rPr lang="ru-RU" dirty="0" smtClean="0"/>
            </a:br>
            <a:r>
              <a:rPr lang="ru-RU" dirty="0" smtClean="0"/>
              <a:t>Я расскажу два раза отрывок из сказки К.И. Чуковского, а вы скажите, где речь была более выразительная и почему? (Рассказывая отрывок во второй раз, педагог использует мимику и пантомиму.)</a:t>
            </a:r>
            <a:br>
              <a:rPr lang="ru-RU" dirty="0" smtClean="0"/>
            </a:br>
            <a:r>
              <a:rPr lang="ru-RU" dirty="0" smtClean="0"/>
              <a:t>Жил на свете цыпленок. Он был маленький. Вот такой. Но он думал, что он очень большой, и важно задирал голову. Вот так! (Показывает.) И была у него мама. Мама его очень любила. Мама была такая. (Показывает.)</a:t>
            </a:r>
            <a:br>
              <a:rPr lang="ru-RU" dirty="0" smtClean="0"/>
            </a:br>
            <a:r>
              <a:rPr lang="ru-RU" dirty="0" smtClean="0"/>
              <a:t>&lt;...&gt; Цыпленок остался у забора один. Вдруг он видит: взлетел на забор красивый большой петух, вытянул шею вот так (показывает). И во все горло закричал: «Ку-ка-ре-ку». И важно посмотрел по сторонам: «я ли не удалец, я ли не молодец!»</a:t>
            </a:r>
            <a:br>
              <a:rPr lang="ru-RU" dirty="0" smtClean="0"/>
            </a:br>
            <a:r>
              <a:rPr lang="ru-RU" dirty="0" smtClean="0"/>
              <a:t>Цыпленку это очень понравилось. Он тоже вытянул шею. Вот так (показывает). И что было силы запищал: «Пи-пи-пи-пи! Я тоже удалец! Я тоже молодец!» Но споткнулся и шлепнулся в лужу. Вот так. (Показывает.)</a:t>
            </a:r>
            <a:br>
              <a:rPr lang="ru-RU" dirty="0" smtClean="0"/>
            </a:br>
            <a:r>
              <a:rPr lang="ru-RU" dirty="0" smtClean="0"/>
              <a:t>В луже сидела лягушка. Она увидела его и засмеялась: «Ха-ха-ха! Ха- ха-ха! Далеко до петуха!» А была лягушка вот такая. (Показывает.)</a:t>
            </a:r>
            <a:br>
              <a:rPr lang="ru-RU" dirty="0" smtClean="0"/>
            </a:br>
            <a:r>
              <a:rPr lang="ru-RU" dirty="0" smtClean="0"/>
              <a:t>Тут к цыпленку подбежала мама. Она пожалела и приласкала его. Вот так. (Показывает.)</a:t>
            </a:r>
            <a:br>
              <a:rPr lang="ru-RU" dirty="0" smtClean="0"/>
            </a:br>
            <a:r>
              <a:rPr lang="ru-RU" dirty="0" smtClean="0"/>
              <a:t>Помогают ли жесты выразительности речи? </a:t>
            </a:r>
            <a:br>
              <a:rPr lang="ru-RU" dirty="0" smtClean="0"/>
            </a:br>
            <a:endParaRPr lang="ru-RU"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Desktop\qt2qo9y1dnpf.jpg"/>
          <p:cNvPicPr>
            <a:picLocks noChangeAspect="1" noChangeArrowheads="1"/>
          </p:cNvPicPr>
          <p:nvPr/>
        </p:nvPicPr>
        <p:blipFill>
          <a:blip r:embed="rId2" cstate="print"/>
          <a:srcRect/>
          <a:stretch>
            <a:fillRect/>
          </a:stretch>
        </p:blipFill>
        <p:spPr bwMode="auto">
          <a:xfrm>
            <a:off x="0" y="0"/>
            <a:ext cx="9144000" cy="6857999"/>
          </a:xfrm>
          <a:prstGeom prst="rect">
            <a:avLst/>
          </a:prstGeom>
          <a:noFill/>
        </p:spPr>
      </p:pic>
      <p:sp>
        <p:nvSpPr>
          <p:cNvPr id="3" name="TextBox 2"/>
          <p:cNvSpPr txBox="1"/>
          <p:nvPr/>
        </p:nvSpPr>
        <p:spPr>
          <a:xfrm>
            <a:off x="0" y="-315416"/>
            <a:ext cx="9144000" cy="7684542"/>
          </a:xfrm>
          <a:prstGeom prst="rect">
            <a:avLst/>
          </a:prstGeom>
          <a:noFill/>
        </p:spPr>
        <p:txBody>
          <a:bodyPr wrap="square" rtlCol="0">
            <a:spAutoFit/>
          </a:bodyPr>
          <a:lstStyle/>
          <a:p>
            <a:endParaRPr lang="ru-RU" sz="1600" b="1" dirty="0" smtClean="0"/>
          </a:p>
          <a:p>
            <a:r>
              <a:rPr lang="ru-RU" b="1" dirty="0" smtClean="0"/>
              <a:t>ИГРА «ИНОСТРАНЕЦ»</a:t>
            </a:r>
            <a:r>
              <a:rPr lang="ru-RU" dirty="0" smtClean="0"/>
              <a:t/>
            </a:r>
            <a:br>
              <a:rPr lang="ru-RU" dirty="0" smtClean="0"/>
            </a:br>
            <a:r>
              <a:rPr lang="ru-RU" dirty="0" smtClean="0"/>
              <a:t>Спросите с помощью жестов, как найти кинотеатр, кафе, почту.</a:t>
            </a:r>
            <a:br>
              <a:rPr lang="ru-RU" dirty="0" smtClean="0"/>
            </a:br>
            <a:r>
              <a:rPr lang="ru-RU" dirty="0" smtClean="0"/>
              <a:t>С детьми рассматривается любая картина с улыбающимися лицами.</a:t>
            </a:r>
            <a:br>
              <a:rPr lang="ru-RU" dirty="0" smtClean="0"/>
            </a:br>
            <a:r>
              <a:rPr lang="ru-RU" dirty="0" smtClean="0"/>
              <a:t>Какое настроение у героя этой картины? Почему? Как вы узнали?</a:t>
            </a:r>
            <a:br>
              <a:rPr lang="ru-RU" dirty="0" smtClean="0"/>
            </a:br>
            <a:r>
              <a:rPr lang="ru-RU" dirty="0" smtClean="0"/>
              <a:t>В каких ситуациях у нас бывает радостное настроение?</a:t>
            </a:r>
            <a:br>
              <a:rPr lang="ru-RU" dirty="0" smtClean="0"/>
            </a:br>
            <a:r>
              <a:rPr lang="ru-RU" dirty="0" smtClean="0"/>
              <a:t>Какое при этом бывает лицо? (Уголки рта приподняты, глаза прищурены.) Попробуйте изобразить радость.</a:t>
            </a:r>
            <a:br>
              <a:rPr lang="ru-RU" dirty="0" smtClean="0"/>
            </a:br>
            <a:r>
              <a:rPr lang="ru-RU" dirty="0" smtClean="0"/>
              <a:t>Рассматривается любая картина с сердитыми лицами.</a:t>
            </a:r>
            <a:br>
              <a:rPr lang="ru-RU" dirty="0" smtClean="0"/>
            </a:br>
            <a:r>
              <a:rPr lang="ru-RU" dirty="0" smtClean="0"/>
              <a:t>Какое настроение у героя?</a:t>
            </a:r>
            <a:br>
              <a:rPr lang="ru-RU" dirty="0" smtClean="0"/>
            </a:br>
            <a:r>
              <a:rPr lang="ru-RU" dirty="0" smtClean="0"/>
              <a:t>Как вы догадались? (Брови сближены, складки на лбу, глаза расширены, кисти сжаты в кулак и др.)</a:t>
            </a:r>
            <a:br>
              <a:rPr lang="ru-RU" dirty="0" smtClean="0"/>
            </a:br>
            <a:r>
              <a:rPr lang="ru-RU" dirty="0" smtClean="0"/>
              <a:t>Попробуйте изобразить злость. Выберем «самого злого Злюку».</a:t>
            </a:r>
            <a:br>
              <a:rPr lang="ru-RU" dirty="0" smtClean="0"/>
            </a:br>
            <a:r>
              <a:rPr lang="ru-RU" dirty="0" smtClean="0"/>
              <a:t>Какие еще вы знаете эмоции? (Удивление, страх, грусть, от- «ращение, боль, презрение, безразличие, внимание, горе и др.)</a:t>
            </a:r>
          </a:p>
          <a:p>
            <a:r>
              <a:rPr lang="ru-RU" b="1" dirty="0" smtClean="0"/>
              <a:t>ОБСУЖДЕНИЕ. </a:t>
            </a:r>
          </a:p>
          <a:p>
            <a:r>
              <a:rPr lang="ru-RU" dirty="0" smtClean="0"/>
              <a:t>Разыгрывание небольших сценок с пальчиковыми куклами на различные виды эмоций. Дети выбирают по одной кукле и придумывают историю.</a:t>
            </a:r>
          </a:p>
          <a:p>
            <a:r>
              <a:rPr lang="ru-RU" dirty="0" smtClean="0"/>
              <a:t>Каждый объясняет, какое чувство переживает его герой и почему. </a:t>
            </a:r>
            <a:br>
              <a:rPr lang="ru-RU" dirty="0" smtClean="0"/>
            </a:br>
            <a:r>
              <a:rPr lang="ru-RU" dirty="0" smtClean="0"/>
              <a:t>Кто может переживать те или иные эмоции?</a:t>
            </a:r>
            <a:br>
              <a:rPr lang="ru-RU" dirty="0" smtClean="0"/>
            </a:br>
            <a:r>
              <a:rPr lang="ru-RU" dirty="0" smtClean="0"/>
              <a:t>Чему может радоваться Баба Яга? Как она выражает свою радость?</a:t>
            </a:r>
            <a:br>
              <a:rPr lang="ru-RU" dirty="0" smtClean="0"/>
            </a:br>
            <a:r>
              <a:rPr lang="ru-RU" dirty="0" smtClean="0"/>
              <a:t>Как можно выразить свое настроение, переживание?</a:t>
            </a:r>
            <a:br>
              <a:rPr lang="ru-RU" dirty="0" smtClean="0"/>
            </a:br>
            <a:r>
              <a:rPr lang="ru-RU" dirty="0" smtClean="0"/>
              <a:t>Может ли рисунок передать настроение автора?</a:t>
            </a:r>
            <a:br>
              <a:rPr lang="ru-RU" dirty="0" smtClean="0"/>
            </a:br>
            <a:r>
              <a:rPr lang="ru-RU" dirty="0" smtClean="0"/>
              <a:t>По каким признакам автор может передать настроение? (Интенсивность цвета, толщина линий, сюжет и др.)</a:t>
            </a:r>
            <a:br>
              <a:rPr lang="ru-RU" dirty="0" smtClean="0"/>
            </a:br>
            <a:r>
              <a:rPr lang="ru-RU" dirty="0" smtClean="0"/>
              <a:t>Давайте изобразим рисунок на тему «Мое настроение сейчас».</a:t>
            </a:r>
            <a:br>
              <a:rPr lang="ru-RU" dirty="0" smtClean="0"/>
            </a:br>
            <a:endParaRPr lang="ru-R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Desktop\qt2qo9y1dnpf.jpg"/>
          <p:cNvPicPr>
            <a:picLocks noChangeAspect="1" noChangeArrowheads="1"/>
          </p:cNvPicPr>
          <p:nvPr/>
        </p:nvPicPr>
        <p:blipFill>
          <a:blip r:embed="rId2" cstate="print"/>
          <a:srcRect/>
          <a:stretch>
            <a:fillRect/>
          </a:stretch>
        </p:blipFill>
        <p:spPr bwMode="auto">
          <a:xfrm>
            <a:off x="0" y="0"/>
            <a:ext cx="9144000" cy="6857999"/>
          </a:xfrm>
          <a:prstGeom prst="rect">
            <a:avLst/>
          </a:prstGeom>
          <a:noFill/>
        </p:spPr>
      </p:pic>
      <p:sp>
        <p:nvSpPr>
          <p:cNvPr id="3" name="TextBox 2"/>
          <p:cNvSpPr txBox="1"/>
          <p:nvPr/>
        </p:nvSpPr>
        <p:spPr>
          <a:xfrm>
            <a:off x="251520" y="0"/>
            <a:ext cx="8568952" cy="6463308"/>
          </a:xfrm>
          <a:prstGeom prst="rect">
            <a:avLst/>
          </a:prstGeom>
          <a:noFill/>
        </p:spPr>
        <p:txBody>
          <a:bodyPr wrap="square" rtlCol="0">
            <a:spAutoFit/>
          </a:bodyPr>
          <a:lstStyle/>
          <a:p>
            <a:endParaRPr lang="ru-RU" b="1" dirty="0" smtClean="0"/>
          </a:p>
          <a:p>
            <a:r>
              <a:rPr lang="ru-RU" b="1" dirty="0" smtClean="0"/>
              <a:t>РАЗМИНКА «СЛУШАЕМ СЕБЯ»</a:t>
            </a:r>
            <a:r>
              <a:rPr lang="ru-RU" dirty="0" smtClean="0"/>
              <a:t/>
            </a:r>
            <a:br>
              <a:rPr lang="ru-RU" dirty="0" smtClean="0"/>
            </a:br>
            <a:r>
              <a:rPr lang="ru-RU" dirty="0" smtClean="0"/>
              <a:t>Педагог предлагает детям сесть поудобнее, закрыть глаза, расслабиться и вспомнить, какие были события сегодня в течение дня и что каждый ребенок при этом чувствовал в течение одной минуты. (Дети делятся своими впечатлениями.)</a:t>
            </a:r>
            <a:br>
              <a:rPr lang="ru-RU" dirty="0" smtClean="0"/>
            </a:br>
            <a:r>
              <a:rPr lang="ru-RU" dirty="0" smtClean="0"/>
              <a:t>Человек способен переживать различные чувства, в том числе и сопереживать другим людям.</a:t>
            </a:r>
            <a:br>
              <a:rPr lang="ru-RU" dirty="0" smtClean="0"/>
            </a:br>
            <a:r>
              <a:rPr lang="ru-RU" dirty="0" smtClean="0"/>
              <a:t>Как может выразить свое настроение человек? (Не только словами, но и мимикой, интонацией, взглядом.)</a:t>
            </a:r>
            <a:br>
              <a:rPr lang="ru-RU" dirty="0" smtClean="0"/>
            </a:br>
            <a:r>
              <a:rPr lang="ru-RU" dirty="0" smtClean="0"/>
              <a:t>Зачем нам нужно знать, какие бывают эмоции, чувства и как они выражаются? (Это помогает лучше понимать других.)</a:t>
            </a:r>
            <a:br>
              <a:rPr lang="ru-RU" dirty="0" smtClean="0"/>
            </a:br>
            <a:r>
              <a:rPr lang="ru-RU" dirty="0" smtClean="0"/>
              <a:t>А самого себя надо стараться понять? Почему это важно?</a:t>
            </a:r>
            <a:br>
              <a:rPr lang="ru-RU" dirty="0" smtClean="0"/>
            </a:br>
            <a:r>
              <a:rPr lang="ru-RU" dirty="0" smtClean="0"/>
              <a:t>Нарисуйте свое вчерашнее и сегодняшнее настроение, а также настроение, которое чаще всего бывает у мамы. </a:t>
            </a:r>
          </a:p>
          <a:p>
            <a:endParaRPr lang="ru-RU" b="1" dirty="0" smtClean="0"/>
          </a:p>
          <a:p>
            <a:r>
              <a:rPr lang="ru-RU" b="1" dirty="0" smtClean="0"/>
              <a:t>ИГРА «ИСПОРЧЕННЫЙ ТЕЛЕФОН»</a:t>
            </a:r>
          </a:p>
          <a:p>
            <a:r>
              <a:rPr lang="ru-RU" dirty="0" smtClean="0"/>
              <a:t>Все участники игры, кроме первого, закрывают глаза, «спят». Ведущий молча показывает ему какую-либо эмоцию при помощи мимики, пантомимики или пиктограммы. Первый участник, «разбудив» второго игрока, передает увиденную эмоцию, как он ее понял. Тоже без слов. Далее второй участник «будит» третьего и передает ему свою версию увиденного и т.д. Ведущий опрашивает всех участников игры, начиная с последнего и кончая первым, о том, какую эмоцию, по их мнению, им показывали.</a:t>
            </a:r>
            <a:endParaRPr lang="ru-RU"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Desktop\qt2qo9y1dnpf.jpg"/>
          <p:cNvPicPr>
            <a:picLocks noChangeAspect="1" noChangeArrowheads="1"/>
          </p:cNvPicPr>
          <p:nvPr/>
        </p:nvPicPr>
        <p:blipFill>
          <a:blip r:embed="rId2" cstate="print"/>
          <a:srcRect/>
          <a:stretch>
            <a:fillRect/>
          </a:stretch>
        </p:blipFill>
        <p:spPr bwMode="auto">
          <a:xfrm>
            <a:off x="0" y="0"/>
            <a:ext cx="9144000" cy="6857999"/>
          </a:xfrm>
          <a:prstGeom prst="rect">
            <a:avLst/>
          </a:prstGeom>
          <a:noFill/>
        </p:spPr>
      </p:pic>
      <p:sp>
        <p:nvSpPr>
          <p:cNvPr id="3" name="TextBox 2"/>
          <p:cNvSpPr txBox="1"/>
          <p:nvPr/>
        </p:nvSpPr>
        <p:spPr>
          <a:xfrm>
            <a:off x="179512" y="260648"/>
            <a:ext cx="8784975" cy="923330"/>
          </a:xfrm>
          <a:prstGeom prst="rect">
            <a:avLst/>
          </a:prstGeom>
          <a:noFill/>
        </p:spPr>
        <p:txBody>
          <a:bodyPr wrap="square" rtlCol="0">
            <a:spAutoFit/>
          </a:bodyPr>
          <a:lstStyle/>
          <a:p>
            <a:r>
              <a:rPr lang="ru-RU" dirty="0" smtClean="0"/>
              <a:t/>
            </a:r>
            <a:br>
              <a:rPr lang="ru-RU" dirty="0" smtClean="0"/>
            </a:br>
            <a:r>
              <a:rPr lang="ru-RU" dirty="0" smtClean="0"/>
              <a:t/>
            </a:r>
            <a:br>
              <a:rPr lang="ru-RU" dirty="0" smtClean="0"/>
            </a:br>
            <a:endParaRPr lang="ru-RU" dirty="0"/>
          </a:p>
        </p:txBody>
      </p:sp>
      <p:sp>
        <p:nvSpPr>
          <p:cNvPr id="4" name="TextBox 3"/>
          <p:cNvSpPr txBox="1"/>
          <p:nvPr/>
        </p:nvSpPr>
        <p:spPr>
          <a:xfrm>
            <a:off x="467544" y="260648"/>
            <a:ext cx="8280920" cy="6463308"/>
          </a:xfrm>
          <a:prstGeom prst="rect">
            <a:avLst/>
          </a:prstGeom>
          <a:noFill/>
        </p:spPr>
        <p:txBody>
          <a:bodyPr wrap="square" rtlCol="0">
            <a:spAutoFit/>
          </a:bodyPr>
          <a:lstStyle/>
          <a:p>
            <a:r>
              <a:rPr lang="ru-RU" b="1" dirty="0" smtClean="0"/>
              <a:t>ИГРА «ВОЛШЕБНЫЕ ЗОНТИКИ»</a:t>
            </a:r>
            <a:r>
              <a:rPr lang="ru-RU" dirty="0" smtClean="0"/>
              <a:t/>
            </a:r>
            <a:br>
              <a:rPr lang="ru-RU" dirty="0" smtClean="0"/>
            </a:br>
            <a:r>
              <a:rPr lang="ru-RU" dirty="0" smtClean="0"/>
              <a:t>Если ребенок берет в руки черный зонтик, он рассказывает страшную историю, происшедшую с ним. Далее другие дети или он сам придумывают продолжение, которое вызывает радость, удивление, и встают под красный зонтик. Дети могут хитрить, рассказывая страшную историю, но взяв красный зонтик, и наоборот.</a:t>
            </a:r>
            <a:r>
              <a:rPr lang="ru-RU" b="1" dirty="0" smtClean="0"/>
              <a:t> </a:t>
            </a:r>
          </a:p>
          <a:p>
            <a:endParaRPr lang="ru-RU" b="1" dirty="0" smtClean="0"/>
          </a:p>
          <a:p>
            <a:r>
              <a:rPr lang="ru-RU" b="1" dirty="0" smtClean="0"/>
              <a:t>РАБОТА С КАРТИНКАМИ «ЭМОЦИИ ДЛЯ ВСЕХ»</a:t>
            </a:r>
            <a:r>
              <a:rPr lang="ru-RU" dirty="0" smtClean="0"/>
              <a:t/>
            </a:r>
            <a:br>
              <a:rPr lang="ru-RU" dirty="0" smtClean="0"/>
            </a:br>
            <a:r>
              <a:rPr lang="ru-RU" dirty="0" smtClean="0"/>
              <a:t>Чего может бояться кот? Попугай? Мышка? Рыбка?</a:t>
            </a:r>
            <a:br>
              <a:rPr lang="ru-RU" dirty="0" smtClean="0"/>
            </a:br>
            <a:r>
              <a:rPr lang="ru-RU" dirty="0" smtClean="0"/>
              <a:t>Что должно произойти для того, чтобы их настроение изменилось?</a:t>
            </a:r>
            <a:br>
              <a:rPr lang="ru-RU" dirty="0" smtClean="0"/>
            </a:br>
            <a:r>
              <a:rPr lang="ru-RU" dirty="0" smtClean="0"/>
              <a:t>Чего мог испугаться папа? А мама?</a:t>
            </a:r>
            <a:br>
              <a:rPr lang="ru-RU" dirty="0" smtClean="0"/>
            </a:br>
            <a:r>
              <a:rPr lang="ru-RU" dirty="0" smtClean="0"/>
              <a:t>Пугали ли вы своих родителей и как вы их утешали, если это было?</a:t>
            </a:r>
            <a:br>
              <a:rPr lang="ru-RU" dirty="0" smtClean="0"/>
            </a:br>
            <a:r>
              <a:rPr lang="ru-RU" dirty="0" smtClean="0"/>
              <a:t>Представьте, что вы гуляете в лесу — вдруг шорох. Вы подумали, что это:</a:t>
            </a:r>
            <a:br>
              <a:rPr lang="ru-RU" dirty="0" smtClean="0"/>
            </a:br>
            <a:r>
              <a:rPr lang="ru-RU" dirty="0" smtClean="0"/>
              <a:t>а) ежик;  б) подозрительный прохожий.</a:t>
            </a:r>
          </a:p>
          <a:p>
            <a:r>
              <a:rPr lang="ru-RU" dirty="0" smtClean="0"/>
              <a:t/>
            </a:r>
            <a:br>
              <a:rPr lang="ru-RU" dirty="0" smtClean="0"/>
            </a:br>
            <a:r>
              <a:rPr lang="ru-RU" dirty="0" smtClean="0"/>
              <a:t>Гуляя на лугу, вы увидели, что к вам приближаются гуси. Вы повернули назад, думая, что:</a:t>
            </a:r>
            <a:br>
              <a:rPr lang="ru-RU" dirty="0" smtClean="0"/>
            </a:br>
            <a:r>
              <a:rPr lang="ru-RU" dirty="0" smtClean="0"/>
              <a:t>а) гусь вас ущипнет до крови;  б) будет угрожающе шипеть.</a:t>
            </a:r>
            <a:br>
              <a:rPr lang="ru-RU" dirty="0" smtClean="0"/>
            </a:br>
            <a:r>
              <a:rPr lang="ru-RU" dirty="0" smtClean="0"/>
              <a:t/>
            </a:r>
            <a:br>
              <a:rPr lang="ru-RU" dirty="0" smtClean="0"/>
            </a:br>
            <a:r>
              <a:rPr lang="ru-RU" dirty="0" smtClean="0"/>
              <a:t>Зайдя в развалины дома, вы услышали уханье и хлопанье крыльев. Вы подумали, что это:</a:t>
            </a:r>
            <a:br>
              <a:rPr lang="ru-RU" dirty="0" smtClean="0"/>
            </a:br>
            <a:r>
              <a:rPr lang="ru-RU" dirty="0" smtClean="0"/>
              <a:t>а) сова или летучая мышь;  б) привидение.</a:t>
            </a:r>
            <a:br>
              <a:rPr lang="ru-RU" dirty="0" smtClean="0"/>
            </a:br>
            <a:endParaRPr lang="ru-RU" dirty="0" smtClean="0"/>
          </a:p>
          <a:p>
            <a:endParaRPr lang="ru-RU"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Desktop\qt2qo9y1dnpf.jpg"/>
          <p:cNvPicPr>
            <a:picLocks noChangeAspect="1" noChangeArrowheads="1"/>
          </p:cNvPicPr>
          <p:nvPr/>
        </p:nvPicPr>
        <p:blipFill>
          <a:blip r:embed="rId2" cstate="print"/>
          <a:srcRect/>
          <a:stretch>
            <a:fillRect/>
          </a:stretch>
        </p:blipFill>
        <p:spPr bwMode="auto">
          <a:xfrm>
            <a:off x="0" y="0"/>
            <a:ext cx="9144000" cy="6857999"/>
          </a:xfrm>
          <a:prstGeom prst="rect">
            <a:avLst/>
          </a:prstGeom>
          <a:noFill/>
        </p:spPr>
      </p:pic>
      <p:sp>
        <p:nvSpPr>
          <p:cNvPr id="3" name="TextBox 2"/>
          <p:cNvSpPr txBox="1"/>
          <p:nvPr/>
        </p:nvSpPr>
        <p:spPr>
          <a:xfrm>
            <a:off x="323528" y="260648"/>
            <a:ext cx="8568952" cy="6186309"/>
          </a:xfrm>
          <a:prstGeom prst="rect">
            <a:avLst/>
          </a:prstGeom>
          <a:noFill/>
        </p:spPr>
        <p:txBody>
          <a:bodyPr wrap="square" rtlCol="0">
            <a:spAutoFit/>
          </a:bodyPr>
          <a:lstStyle/>
          <a:p>
            <a:r>
              <a:rPr lang="ru-RU" b="1" dirty="0" smtClean="0"/>
              <a:t>ЭТЮД «ВЕСЕЛЫЙ СТРАХ»</a:t>
            </a:r>
            <a:r>
              <a:rPr lang="ru-RU" dirty="0" smtClean="0"/>
              <a:t/>
            </a:r>
            <a:br>
              <a:rPr lang="ru-RU" dirty="0" smtClean="0"/>
            </a:br>
            <a:r>
              <a:rPr lang="ru-RU" dirty="0" smtClean="0"/>
              <a:t>Мальчик ложится спать, и вдруг... в темном углу появляется что- то страшное. (Ребенок называет персонаж, которого боится. Он дрожит (преувеличенно), а потом сам зажигает свет. И тут оказывается, что страшное чудовище — это всего-навсего колышущаяся от ветра занавеска, или брошенная на стуле одежда, или цветочный горшок на окне.)</a:t>
            </a:r>
            <a:br>
              <a:rPr lang="ru-RU" dirty="0" smtClean="0"/>
            </a:br>
            <a:r>
              <a:rPr lang="ru-RU" dirty="0" smtClean="0"/>
              <a:t>Дети рисуют свои страхи на листочках. Затем рвут на мелкие кусочки со словами: «Я больше этого не боюсь» — и бросают разорванные листочки в урну. </a:t>
            </a:r>
          </a:p>
          <a:p>
            <a:endParaRPr lang="ru-RU" dirty="0" smtClean="0"/>
          </a:p>
          <a:p>
            <a:r>
              <a:rPr lang="ru-RU" b="1" dirty="0" smtClean="0"/>
              <a:t>ЭТЮД «ПОДАРОК»</a:t>
            </a:r>
            <a:r>
              <a:rPr lang="ru-RU" dirty="0" smtClean="0"/>
              <a:t/>
            </a:r>
            <a:br>
              <a:rPr lang="ru-RU" dirty="0" smtClean="0"/>
            </a:br>
            <a:r>
              <a:rPr lang="ru-RU" dirty="0" smtClean="0"/>
              <a:t>Сказочному зайчику подарили на день рождения красный шарфик. Он весело скачет, кружится, играет с ним.</a:t>
            </a:r>
            <a:br>
              <a:rPr lang="ru-RU" dirty="0" smtClean="0"/>
            </a:br>
            <a:r>
              <a:rPr lang="ru-RU" dirty="0" smtClean="0"/>
              <a:t>Зайчик. Медвежонок, какой ты молодец! Как ты догадался о таком подарке?</a:t>
            </a:r>
            <a:br>
              <a:rPr lang="ru-RU" dirty="0" smtClean="0"/>
            </a:br>
            <a:r>
              <a:rPr lang="ru-RU" dirty="0" smtClean="0"/>
              <a:t>Медвежонок. Помнишь, ты осенью рассказал мне о своей мечте?</a:t>
            </a:r>
            <a:br>
              <a:rPr lang="ru-RU" dirty="0" smtClean="0"/>
            </a:br>
            <a:r>
              <a:rPr lang="ru-RU" dirty="0" smtClean="0"/>
              <a:t>3айчик. Я тоже теперь хочу сделать тебе что-нибудь приятное.</a:t>
            </a:r>
            <a:br>
              <a:rPr lang="ru-RU" dirty="0" smtClean="0"/>
            </a:br>
            <a:r>
              <a:rPr lang="ru-RU" dirty="0" smtClean="0"/>
              <a:t>Медвежонок. Да просто оставайся моим другом. </a:t>
            </a:r>
          </a:p>
          <a:p>
            <a:endParaRPr lang="ru-RU" dirty="0" smtClean="0"/>
          </a:p>
          <a:p>
            <a:r>
              <a:rPr lang="ru-RU" b="1" dirty="0" smtClean="0"/>
              <a:t>ЭТЮД «РАЗГОВОР С БАБУШКОЙ»</a:t>
            </a:r>
            <a:r>
              <a:rPr lang="ru-RU" dirty="0" smtClean="0"/>
              <a:t/>
            </a:r>
            <a:br>
              <a:rPr lang="ru-RU" dirty="0" smtClean="0"/>
            </a:br>
            <a:r>
              <a:rPr lang="ru-RU" dirty="0" smtClean="0"/>
              <a:t>Внук жестами показывает бабушке, что у них набралась команда из пяти человек. Бабушка понимает его неправильно, но она очень находчива и артистична (думает, что внук получил пятерку или принесет ей пять цветков и т.д.).</a:t>
            </a:r>
            <a:br>
              <a:rPr lang="ru-RU" dirty="0" smtClean="0"/>
            </a:br>
            <a:r>
              <a:rPr lang="ru-RU" dirty="0" smtClean="0"/>
              <a:t>Чем больше в игре юмора, тем быстрее ребенок расслабится и раскрепостится.</a:t>
            </a:r>
            <a:endParaRPr lang="ru-RU" dirty="0"/>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TotalTime>
  <Words>161</Words>
  <Application>Microsoft Office PowerPoint</Application>
  <PresentationFormat>Экран (4:3)</PresentationFormat>
  <Paragraphs>72</Paragraphs>
  <Slides>21</Slides>
  <Notes>0</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21</vt:i4>
      </vt:variant>
    </vt:vector>
  </HeadingPairs>
  <TitlesOfParts>
    <vt:vector size="23" baseType="lpstr">
      <vt:lpstr>Тема Office</vt:lpstr>
      <vt:lpstr>Презентация Microsoft Office PowerPoint</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Admin</dc:creator>
  <cp:lastModifiedBy>Admin</cp:lastModifiedBy>
  <cp:revision>13</cp:revision>
  <dcterms:created xsi:type="dcterms:W3CDTF">2021-02-09T11:16:19Z</dcterms:created>
  <dcterms:modified xsi:type="dcterms:W3CDTF">2021-02-09T14:52:44Z</dcterms:modified>
</cp:coreProperties>
</file>