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29.10.2020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img1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TextBox 2"/>
          <p:cNvSpPr txBox="1"/>
          <p:nvPr/>
        </p:nvSpPr>
        <p:spPr>
          <a:xfrm>
            <a:off x="1691680" y="1844824"/>
            <a:ext cx="5976665" cy="1569660"/>
          </a:xfrm>
          <a:prstGeom prst="rect">
            <a:avLst/>
          </a:prstGeom>
          <a:noFill/>
        </p:spPr>
        <p:txBody>
          <a:bodyPr wrap="square" rtlCol="0">
            <a:spAutoFit/>
          </a:bodyPr>
          <a:lstStyle/>
          <a:p>
            <a:pPr algn="ctr"/>
            <a:r>
              <a:rPr lang="ru-RU" sz="3200" b="1" dirty="0" smtClean="0"/>
              <a:t>КАРТОТЕКА ПОДВИЖНЫХ ИГР В СТАРШЕЙ ГРУППЕ  ПО ТЕМЕ ПРОФЕССИИ</a:t>
            </a:r>
            <a:endParaRPr lang="ru-RU" sz="3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img1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2529" name="Rectangle 1"/>
          <p:cNvSpPr>
            <a:spLocks noChangeArrowheads="1"/>
          </p:cNvSpPr>
          <p:nvPr/>
        </p:nvSpPr>
        <p:spPr bwMode="auto">
          <a:xfrm>
            <a:off x="395536" y="-512002"/>
            <a:ext cx="8424936"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endParaRPr kumimoji="0" lang="ru-RU" b="1" i="0" strike="noStrike" cap="none" normalizeH="0" baseline="0" dirty="0" smtClean="0">
              <a:ln>
                <a:noFill/>
              </a:ln>
              <a:solidFill>
                <a:schemeClr val="tx1"/>
              </a:solidFill>
              <a:effectLst/>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lang="ru-RU" b="1" dirty="0" smtClean="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kumimoji="0" lang="ru-RU" b="1" i="0" strike="noStrike" cap="none" normalizeH="0" baseline="0" dirty="0" smtClean="0">
              <a:ln>
                <a:noFill/>
              </a:ln>
              <a:solidFill>
                <a:schemeClr val="tx1"/>
              </a:solidFill>
              <a:effectLst/>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endParaRPr kumimoji="0" lang="ru-RU" b="1" i="0" strike="noStrike" cap="none" normalizeH="0" baseline="0" dirty="0" smtClean="0">
              <a:ln>
                <a:noFill/>
              </a:ln>
              <a:solidFill>
                <a:schemeClr val="tx1"/>
              </a:solidFill>
              <a:effectLst/>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tabLst/>
            </a:pPr>
            <a:r>
              <a:rPr kumimoji="0" lang="ru-RU" b="1" i="0" strike="noStrike" cap="none" normalizeH="0" baseline="0" dirty="0" smtClean="0">
                <a:ln>
                  <a:noFill/>
                </a:ln>
                <a:solidFill>
                  <a:schemeClr val="tx1"/>
                </a:solidFill>
                <a:effectLst/>
                <a:ea typeface="Times New Roman" pitchFamily="18" charset="0"/>
                <a:cs typeface="Arial" pitchFamily="34" charset="0"/>
              </a:rPr>
              <a:t>Игра «Огонь-вода»</a:t>
            </a:r>
          </a:p>
          <a:p>
            <a:pPr marL="0" marR="0" lvl="0" indent="0" algn="ctr" defTabSz="914400" rtl="0" eaLnBrk="1" fontAlgn="base" latinLnBrk="0" hangingPunct="1">
              <a:lnSpc>
                <a:spcPct val="100000"/>
              </a:lnSpc>
              <a:spcBef>
                <a:spcPct val="0"/>
              </a:spcBef>
              <a:spcAft>
                <a:spcPct val="0"/>
              </a:spcAft>
              <a:buClrTx/>
              <a:buSzTx/>
              <a:tabLst/>
            </a:pPr>
            <a:endParaRPr kumimoji="0" lang="ru-RU" b="0" i="0" strike="noStrike" cap="none" normalizeH="0" baseline="0" dirty="0" smtClean="0">
              <a:ln>
                <a:noFill/>
              </a:ln>
              <a:solidFill>
                <a:schemeClr val="tx1"/>
              </a:solidFill>
              <a:effectLst/>
              <a:cs typeface="Arial" pitchFamily="34" charset="0"/>
            </a:endParaRPr>
          </a:p>
          <a:p>
            <a:pPr lvl="0" indent="180975" fontAlgn="base">
              <a:spcBef>
                <a:spcPct val="0"/>
              </a:spcBef>
              <a:spcAft>
                <a:spcPct val="0"/>
              </a:spcAf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Дети с красной ленточкой – это 7огонь, с синей ленточкой – это вода. Ленточки прикреплены к поясу  детей таким образом, чтобы их можно было легко выдернуть. Дети с синей ленточкой должны собрать все красные, изображающие огонь, т.е. «потушить» огонь. Играем 1-2 раза.</a:t>
            </a:r>
          </a:p>
          <a:p>
            <a:pPr lvl="0" indent="180975" fontAlgn="base">
              <a:spcBef>
                <a:spcPct val="0"/>
              </a:spcBef>
              <a:spcAft>
                <a:spcPct val="0"/>
              </a:spcAft>
            </a:pPr>
            <a:endParaRPr kumimoji="0" lang="ru-RU" b="0" i="0" u="none" strike="noStrike" cap="none" normalizeH="0" baseline="0" dirty="0" smtClean="0">
              <a:ln>
                <a:noFill/>
              </a:ln>
              <a:solidFill>
                <a:schemeClr val="tx1"/>
              </a:solidFill>
              <a:effectLst/>
              <a:ea typeface="Times New Roman" pitchFamily="18" charset="0"/>
              <a:cs typeface="Times New Roman" pitchFamily="18" charset="0"/>
            </a:endParaRPr>
          </a:p>
          <a:p>
            <a:pPr lvl="0" indent="180975" algn="ctr" fontAlgn="base">
              <a:spcBef>
                <a:spcPct val="0"/>
              </a:spcBef>
              <a:spcAft>
                <a:spcPct val="0"/>
              </a:spcAft>
            </a:pPr>
            <a:r>
              <a:rPr lang="ru-RU" b="1" dirty="0" smtClean="0">
                <a:ea typeface="Times New Roman" pitchFamily="18" charset="0"/>
                <a:cs typeface="Times New Roman" pitchFamily="18" charset="0"/>
              </a:rPr>
              <a:t>Игра </a:t>
            </a:r>
            <a:r>
              <a:rPr lang="ru-RU" b="1" dirty="0" smtClean="0">
                <a:ea typeface="Times New Roman" pitchFamily="18" charset="0"/>
                <a:cs typeface="Times New Roman" pitchFamily="18" charset="0"/>
              </a:rPr>
              <a:t>«Что нужно при пожаре</a:t>
            </a:r>
            <a:r>
              <a:rPr lang="ru-RU" b="1" dirty="0" smtClean="0">
                <a:ea typeface="Times New Roman" pitchFamily="18" charset="0"/>
                <a:cs typeface="Times New Roman" pitchFamily="18" charset="0"/>
              </a:rPr>
              <a:t>»</a:t>
            </a:r>
          </a:p>
          <a:p>
            <a:pPr lvl="0" indent="180975" algn="ctr" fontAlgn="base">
              <a:spcBef>
                <a:spcPct val="0"/>
              </a:spcBef>
              <a:spcAft>
                <a:spcPct val="0"/>
              </a:spcAft>
            </a:pPr>
            <a:endParaRPr lang="ru-RU" dirty="0" smtClean="0">
              <a:cs typeface="Arial" pitchFamily="34" charset="0"/>
            </a:endParaRPr>
          </a:p>
          <a:p>
            <a:pPr lvl="0" indent="180975" eaLnBrk="0" fontAlgn="base" hangingPunct="0">
              <a:spcBef>
                <a:spcPct val="0"/>
              </a:spcBef>
              <a:spcAft>
                <a:spcPct val="0"/>
              </a:spcAft>
            </a:pPr>
            <a:r>
              <a:rPr lang="ru-RU" dirty="0" smtClean="0">
                <a:ea typeface="Times New Roman" pitchFamily="18" charset="0"/>
                <a:cs typeface="Times New Roman" pitchFamily="18" charset="0"/>
              </a:rPr>
              <a:t>Участники </a:t>
            </a:r>
            <a:r>
              <a:rPr lang="ru-RU" dirty="0" smtClean="0">
                <a:ea typeface="Times New Roman" pitchFamily="18" charset="0"/>
                <a:cs typeface="Times New Roman" pitchFamily="18" charset="0"/>
              </a:rPr>
              <a:t>каждой команды выстраиваются друг за другом в одну шеренгу. По команде ведущего бегут к столу, на котором разложены предметы или изображения, связанные с профессией пожарного (каска, противогаз, огнетушитель и др.) и не имеющие отношения к этой профессии. Игрок должен быстро выбрать нужный предмет и возвратиться к команде. Затем те же действия выполняет следующей ребенок и т.д. Выигрывает команда, игроки которой быстрее выполнят задание.</a:t>
            </a:r>
            <a:endParaRPr lang="ru-RU" dirty="0" smtClean="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img1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1505" name="Rectangle 1"/>
          <p:cNvSpPr>
            <a:spLocks noChangeArrowheads="1"/>
          </p:cNvSpPr>
          <p:nvPr/>
        </p:nvSpPr>
        <p:spPr bwMode="auto">
          <a:xfrm>
            <a:off x="683568" y="553307"/>
            <a:ext cx="8064896"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ru-RU" b="1" i="0" strike="noStrike" cap="none" normalizeH="0" baseline="0" dirty="0" smtClean="0">
                <a:ln>
                  <a:noFill/>
                </a:ln>
                <a:solidFill>
                  <a:schemeClr val="tx1"/>
                </a:solidFill>
                <a:effectLst/>
                <a:ea typeface="Times New Roman" pitchFamily="18" charset="0"/>
                <a:cs typeface="Arial" pitchFamily="34" charset="0"/>
              </a:rPr>
              <a:t>Эстафета «Пожарная тревога»</a:t>
            </a:r>
          </a:p>
          <a:p>
            <a:pPr marL="0" marR="0" lvl="0" indent="0" algn="ctr" defTabSz="914400" rtl="0" eaLnBrk="1" fontAlgn="base" latinLnBrk="0" hangingPunct="1">
              <a:lnSpc>
                <a:spcPct val="100000"/>
              </a:lnSpc>
              <a:spcBef>
                <a:spcPct val="0"/>
              </a:spcBef>
              <a:spcAft>
                <a:spcPct val="0"/>
              </a:spcAft>
              <a:buClrTx/>
              <a:buSzTx/>
              <a:tabLst/>
            </a:pPr>
            <a:endParaRPr kumimoji="0" lang="ru-RU" b="0" i="0"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В игре участвуют 2 команды. Дети встают в шеренгу. Нужно, преодолев препятствия, спасти животного.</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Побеждает тот, кто придет к финишу первым.</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cs typeface="Arial" pitchFamily="34" charset="0"/>
            </a:endParaRPr>
          </a:p>
          <a:p>
            <a:pPr marL="0" marR="0" lvl="0" indent="0" algn="ctr" defTabSz="914400" rtl="0" eaLnBrk="0" fontAlgn="base" latinLnBrk="0" hangingPunct="0">
              <a:lnSpc>
                <a:spcPct val="100000"/>
              </a:lnSpc>
              <a:spcBef>
                <a:spcPct val="0"/>
              </a:spcBef>
              <a:spcAft>
                <a:spcPct val="0"/>
              </a:spcAft>
              <a:buClrTx/>
              <a:buSzTx/>
              <a:tabLst/>
            </a:pPr>
            <a:r>
              <a:rPr kumimoji="0" lang="ru-RU" b="1" i="0" strike="noStrike" cap="none" normalizeH="0" baseline="0" dirty="0" smtClean="0">
                <a:ln>
                  <a:noFill/>
                </a:ln>
                <a:solidFill>
                  <a:schemeClr val="tx1"/>
                </a:solidFill>
                <a:effectLst/>
                <a:ea typeface="Times New Roman" pitchFamily="18" charset="0"/>
                <a:cs typeface="Arial" pitchFamily="34" charset="0"/>
              </a:rPr>
              <a:t>Эстафета «Задымленный коридор»</a:t>
            </a:r>
            <a:r>
              <a:rPr kumimoji="0" lang="ru-RU" b="0" i="0" strike="noStrike" cap="none" normalizeH="0" baseline="0" dirty="0" smtClean="0">
                <a:ln>
                  <a:noFill/>
                </a:ln>
                <a:solidFill>
                  <a:srgbClr val="000000"/>
                </a:solidFill>
                <a:effectLst/>
                <a:ea typeface="Times New Roman" pitchFamily="18" charset="0"/>
                <a:cs typeface="Arial" pitchFamily="34" charset="0"/>
              </a:rPr>
              <a:t> </a:t>
            </a:r>
          </a:p>
          <a:p>
            <a:pPr marL="0" marR="0" lvl="0" indent="0" algn="ctr" defTabSz="914400" rtl="0" eaLnBrk="0" fontAlgn="base" latinLnBrk="0" hangingPunct="0">
              <a:lnSpc>
                <a:spcPct val="100000"/>
              </a:lnSpc>
              <a:spcBef>
                <a:spcPct val="0"/>
              </a:spcBef>
              <a:spcAft>
                <a:spcPct val="0"/>
              </a:spcAft>
              <a:buClrTx/>
              <a:buSzTx/>
              <a:tabLst/>
            </a:pPr>
            <a:endParaRPr kumimoji="0" lang="ru-RU" b="0" i="0"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Участники каждой команды выстраиваются перед своим туннелем (туннель сделан из гимнастических барьеров), по очереди бегут по нему, затем возвращаются назад.</a:t>
            </a:r>
            <a:endParaRPr kumimoji="0" lang="ru-RU"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dmin\Desktop\img1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051" name="Rectangle 3"/>
          <p:cNvSpPr>
            <a:spLocks noChangeArrowheads="1"/>
          </p:cNvSpPr>
          <p:nvPr/>
        </p:nvSpPr>
        <p:spPr bwMode="auto">
          <a:xfrm>
            <a:off x="179512" y="-410216"/>
            <a:ext cx="8784976"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b="1" dirty="0" smtClean="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ea typeface="Times New Roman" pitchFamily="18" charset="0"/>
                <a:cs typeface="Times New Roman" pitchFamily="18" charset="0"/>
              </a:rPr>
              <a:t>ПОЧТА</a:t>
            </a:r>
          </a:p>
          <a:p>
            <a:pPr marL="0" marR="0" lvl="0" indent="0"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a:r>
            <a:br>
              <a:rPr kumimoji="0" lang="ru-RU" b="0" i="0" u="none" strike="noStrike" cap="none" normalizeH="0" baseline="0" dirty="0" smtClean="0">
                <a:ln>
                  <a:noFill/>
                </a:ln>
                <a:solidFill>
                  <a:schemeClr val="tx1"/>
                </a:solidFill>
                <a:effectLst/>
                <a:ea typeface="Times New Roman" pitchFamily="18" charset="0"/>
                <a:cs typeface="Times New Roman" pitchFamily="18" charset="0"/>
              </a:rPr>
            </a:br>
            <a:r>
              <a:rPr kumimoji="0" lang="ru-RU" b="1" i="0" u="none" strike="noStrike" cap="none" normalizeH="0" baseline="0" dirty="0" smtClean="0">
                <a:ln>
                  <a:noFill/>
                </a:ln>
                <a:solidFill>
                  <a:schemeClr val="tx1"/>
                </a:solidFill>
                <a:effectLst/>
                <a:ea typeface="Times New Roman" pitchFamily="18" charset="0"/>
                <a:cs typeface="Times New Roman" pitchFamily="18" charset="0"/>
              </a:rPr>
              <a:t>Цель:</a:t>
            </a: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развивать игровую фантазию, умение соблюдать правила игры.</a:t>
            </a:r>
          </a:p>
          <a:p>
            <a:pPr marL="0" marR="0" lvl="0" indent="0" defTabSz="914400" rtl="0" eaLnBrk="1" fontAlgn="base" latinLnBrk="0" hangingPunct="1">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Игра начинается с переклички игроков и водящего:</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Динь, динь, динь!</a:t>
            </a:r>
            <a:br>
              <a:rPr kumimoji="0" lang="ru-RU" b="0" i="0" u="none" strike="noStrike" cap="none" normalizeH="0" baseline="0" dirty="0" smtClean="0">
                <a:ln>
                  <a:noFill/>
                </a:ln>
                <a:solidFill>
                  <a:schemeClr val="tx1"/>
                </a:solidFill>
                <a:effectLst/>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Кто там? - Почта!</a:t>
            </a:r>
            <a:br>
              <a:rPr kumimoji="0" lang="ru-RU" b="0" i="0" u="none" strike="noStrike" cap="none" normalizeH="0" baseline="0" dirty="0" smtClean="0">
                <a:ln>
                  <a:noFill/>
                </a:ln>
                <a:solidFill>
                  <a:schemeClr val="tx1"/>
                </a:solidFill>
                <a:effectLst/>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Откуда? - Из города…</a:t>
            </a:r>
            <a:br>
              <a:rPr kumimoji="0" lang="ru-RU" b="0" i="0" u="none" strike="noStrike" cap="none" normalizeH="0" baseline="0" dirty="0" smtClean="0">
                <a:ln>
                  <a:noFill/>
                </a:ln>
                <a:solidFill>
                  <a:schemeClr val="tx1"/>
                </a:solidFill>
                <a:effectLst/>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А что в том городе  делают?</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Водящий может сказать, что танцуют, поют, рисуют и т.д. Все играющие должны делать то, что сказал водящий. А тот, кто плохо выполняет задание,</a:t>
            </a:r>
            <a:br>
              <a:rPr kumimoji="0" lang="ru-RU" b="0" i="0" u="none" strike="noStrike" cap="none" normalizeH="0" baseline="0" dirty="0" smtClean="0">
                <a:ln>
                  <a:noFill/>
                </a:ln>
                <a:solidFill>
                  <a:schemeClr val="tx1"/>
                </a:solidFill>
                <a:effectLst/>
                <a:ea typeface="Times New Roman" pitchFamily="18" charset="0"/>
                <a:cs typeface="Times New Roman" pitchFamily="18" charset="0"/>
              </a:rPr>
            </a:b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отдает фант. Игра заканчивается, как только водящий наберет пять фантов. Потом фанты выкупаются, выполняя различные задания.</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img1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323528" y="-243408"/>
            <a:ext cx="8568952" cy="4801314"/>
          </a:xfrm>
          <a:prstGeom prst="rect">
            <a:avLst/>
          </a:prstGeom>
        </p:spPr>
        <p:txBody>
          <a:bodyPr wrap="square">
            <a:spAutoFit/>
          </a:bodyPr>
          <a:lstStyle/>
          <a:p>
            <a:pPr algn="ctr"/>
            <a:endParaRPr lang="ru-RU" b="1" dirty="0" smtClean="0"/>
          </a:p>
          <a:p>
            <a:pPr algn="ctr"/>
            <a:endParaRPr lang="ru-RU" b="1" dirty="0" smtClean="0"/>
          </a:p>
          <a:p>
            <a:pPr algn="ctr"/>
            <a:r>
              <a:rPr lang="ru-RU" b="1" dirty="0" smtClean="0"/>
              <a:t>БЫСТРЫЙ ПОЧТАЛЬОН</a:t>
            </a:r>
          </a:p>
          <a:p>
            <a:pPr algn="ctr"/>
            <a:endParaRPr lang="ru-RU" b="1" dirty="0" smtClean="0"/>
          </a:p>
          <a:p>
            <a:r>
              <a:rPr lang="ru-RU" dirty="0" smtClean="0"/>
              <a:t>Вам понадобится: подарки в коробочках на число участников (можно просто коробочки или кубики) и музыкальное сопровождение</a:t>
            </a:r>
            <a:r>
              <a:rPr lang="ru-RU" dirty="0" smtClean="0"/>
              <a:t>.</a:t>
            </a:r>
          </a:p>
          <a:p>
            <a:r>
              <a:rPr lang="ru-RU" dirty="0" smtClean="0"/>
              <a:t/>
            </a:r>
            <a:br>
              <a:rPr lang="ru-RU" dirty="0" smtClean="0"/>
            </a:br>
            <a:r>
              <a:rPr lang="ru-RU" dirty="0" smtClean="0"/>
              <a:t>Правила: организатор игры он же ведущий выкладывает по кругу заготовленные подарки по количеству участников. Затем так же по кругу ставит на против подарков участников. Потом берёт один из подарков в руки. И по его команде включается музыка, а участники бегут по кругу до тех пор пока музыка не выключится. Как только музыка выключается, каждый из участников хватает себе по одной посылке. Естественно одному из играющих посылка не достанется, он выбывает из игры, получив подарок из рук ведущего. Дальше, игроки, оставаясь в порядках круга, кладут посылки, ведущий забирает одну и игра начинается заново. Игра продолжатся до тех пор пока не останется один человек с подарком – он и будет самым быстрым почтальоном. В этой игре важна дисциплина.</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img1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251520" y="260648"/>
            <a:ext cx="8568952" cy="3693319"/>
          </a:xfrm>
          <a:prstGeom prst="rect">
            <a:avLst/>
          </a:prstGeom>
        </p:spPr>
        <p:txBody>
          <a:bodyPr wrap="square">
            <a:spAutoFit/>
          </a:bodyPr>
          <a:lstStyle/>
          <a:p>
            <a:pPr algn="ctr"/>
            <a:endParaRPr lang="ru-RU" b="1" dirty="0" smtClean="0"/>
          </a:p>
          <a:p>
            <a:pPr algn="ctr"/>
            <a:r>
              <a:rPr lang="ru-RU" b="1" dirty="0" smtClean="0"/>
              <a:t>Пожарные </a:t>
            </a:r>
            <a:r>
              <a:rPr lang="ru-RU" b="1" dirty="0" smtClean="0"/>
              <a:t>на </a:t>
            </a:r>
            <a:r>
              <a:rPr lang="ru-RU" b="1" dirty="0" smtClean="0"/>
              <a:t>учении</a:t>
            </a:r>
          </a:p>
          <a:p>
            <a:r>
              <a:rPr lang="ru-RU" dirty="0" smtClean="0"/>
              <a:t/>
            </a:r>
            <a:br>
              <a:rPr lang="ru-RU" dirty="0" smtClean="0"/>
            </a:br>
            <a:r>
              <a:rPr lang="ru-RU" dirty="0" smtClean="0"/>
              <a:t>Цель: закреплять умение влезания на гимнастические стенки, </a:t>
            </a:r>
            <a:r>
              <a:rPr lang="ru-RU" dirty="0" smtClean="0"/>
              <a:t>развивать  </a:t>
            </a:r>
            <a:r>
              <a:rPr lang="ru-RU" dirty="0" smtClean="0"/>
              <a:t>ловкость, быстроту; совершенствовать умение действовать по сигналу</a:t>
            </a:r>
            <a:r>
              <a:rPr lang="ru-RU" dirty="0" smtClean="0"/>
              <a:t>.</a:t>
            </a:r>
          </a:p>
          <a:p>
            <a:endParaRPr lang="ru-RU" dirty="0" smtClean="0"/>
          </a:p>
          <a:p>
            <a:r>
              <a:rPr lang="ru-RU" dirty="0" smtClean="0"/>
              <a:t>Дети </a:t>
            </a:r>
            <a:r>
              <a:rPr lang="ru-RU" dirty="0" smtClean="0"/>
              <a:t>становятся в 3-4 колонны лицом к гимнастическим стенкам- это пожарные. Первые в колоннах стоят перед чертой на расстоянии 4-5 метров от стены. На каждом пролете на одинаковой высоте привязаны колокольчики. По сигналу дети стоящие первыми, бегут к гимнастической стенке, взбираются по ней и звонят в колокольчик. Спускаются вниз, возвращаются к своей колонне и встают в ее конец воспитатель отмечает того, кто быстрее выполнил задание. Потом дается сигнал и бежит следующая пара детей.</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img1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8433" name="Rectangle 1"/>
          <p:cNvSpPr>
            <a:spLocks noChangeArrowheads="1"/>
          </p:cNvSpPr>
          <p:nvPr/>
        </p:nvSpPr>
        <p:spPr bwMode="auto">
          <a:xfrm>
            <a:off x="539552" y="-76488"/>
            <a:ext cx="828092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b="1" dirty="0" smtClean="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ea typeface="Times New Roman" pitchFamily="18" charset="0"/>
                <a:cs typeface="Times New Roman" pitchFamily="18" charset="0"/>
              </a:rPr>
              <a:t>Эстафета «Готовность 01»</a:t>
            </a:r>
          </a:p>
          <a:p>
            <a:pPr marL="0" marR="0" lvl="0" indent="0" algn="ctr" defTabSz="914400" rtl="0" eaLnBrk="1" fontAlgn="base" latinLnBrk="0" hangingPunct="1">
              <a:lnSpc>
                <a:spcPct val="100000"/>
              </a:lnSpc>
              <a:spcBef>
                <a:spcPct val="0"/>
              </a:spcBef>
              <a:spcAft>
                <a:spcPct val="0"/>
              </a:spcAft>
              <a:buClrTx/>
              <a:buSzTx/>
              <a:buFontTx/>
              <a:buNone/>
              <a:tabLst/>
            </a:pPr>
            <a:endParaRPr lang="ru-RU" b="1" dirty="0" smtClean="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ea typeface="Times New Roman" pitchFamily="18" charset="0"/>
                <a:cs typeface="Times New Roman" pitchFamily="18" charset="0"/>
              </a:rPr>
              <a:t>Цель </a:t>
            </a:r>
            <a:endParaRPr kumimoji="0" lang="ru-RU"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1.Закрепить знания детей о правилах пожарной безопасности, правилах поведения во время пожара; с профессией «пожарный», </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2.Закрепить знания детей о том, к чему может привести неосторожное обращение с огнем. </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3.Воспитывать у детей уважение к труду пожарных; развивать чувства коллективизма, ответственности и выдержки</a:t>
            </a:r>
            <a:r>
              <a:rPr kumimoji="0" lang="ru-RU" sz="11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img1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7409" name="Rectangle 1"/>
          <p:cNvSpPr>
            <a:spLocks noChangeArrowheads="1"/>
          </p:cNvSpPr>
          <p:nvPr/>
        </p:nvSpPr>
        <p:spPr bwMode="auto">
          <a:xfrm>
            <a:off x="395536" y="476671"/>
            <a:ext cx="8352928" cy="39674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ea typeface="Times New Roman" pitchFamily="18" charset="0"/>
                <a:cs typeface="Times New Roman" pitchFamily="18" charset="0"/>
              </a:rPr>
              <a:t>Подвижная игра «Липкие пенечки»</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ea typeface="Times New Roman" pitchFamily="18" charset="0"/>
                <a:cs typeface="Times New Roman" pitchFamily="18" charset="0"/>
              </a:rPr>
              <a:t>Цель: </a:t>
            </a:r>
            <a:r>
              <a:rPr kumimoji="0" lang="ru-RU" b="0" i="0" u="none" strike="noStrike" cap="none" normalizeH="0" baseline="0" dirty="0" smtClean="0">
                <a:ln>
                  <a:noFill/>
                </a:ln>
                <a:solidFill>
                  <a:schemeClr val="tx1"/>
                </a:solidFill>
                <a:effectLst/>
                <a:ea typeface="Times New Roman" pitchFamily="18" charset="0"/>
                <a:cs typeface="Times New Roman" pitchFamily="18" charset="0"/>
              </a:rPr>
              <a:t>упражнять в беге врассыпную, </a:t>
            </a:r>
            <a:r>
              <a:rPr kumimoji="0" lang="ru-RU" b="0" i="0" u="none" strike="noStrike" cap="none" normalizeH="0" baseline="0" dirty="0" err="1" smtClean="0">
                <a:ln>
                  <a:noFill/>
                </a:ln>
                <a:solidFill>
                  <a:schemeClr val="tx1"/>
                </a:solidFill>
                <a:effectLst/>
                <a:ea typeface="Times New Roman" pitchFamily="18" charset="0"/>
                <a:cs typeface="Times New Roman" pitchFamily="18" charset="0"/>
              </a:rPr>
              <a:t>уворачиваясь</a:t>
            </a: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не наталкиваясь друг на друга; развивать ловкость, ориентировку; учить играть, соблюдая правила.</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Дети делятся на две неравные подгруппы. Большая часть изображает бабочек, жучков. Игроки меньшей подгруппы расходятся по участку садятся на корточки. Они изображают липкие пенечки. Пенечкам не разрешается вставать, прыгать, ходить по участку; они могут протягивать, махать руками-веточками, пытаясь задеть бегающих, летающих вокруг них бабочек, жучков. Тот, кого задел пенечек считается пойманным, он превращается в пенечек, садится на корточки, а бывший пенечком ребенок, превращается в бабочку.</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Если бабочек осталось мало, игра заканчивается.</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img1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6385" name="Rectangle 1"/>
          <p:cNvSpPr>
            <a:spLocks noChangeArrowheads="1"/>
          </p:cNvSpPr>
          <p:nvPr/>
        </p:nvSpPr>
        <p:spPr bwMode="auto">
          <a:xfrm>
            <a:off x="0" y="-116800"/>
            <a:ext cx="9144000"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ea typeface="Times New Roman" pitchFamily="18" charset="0"/>
                <a:cs typeface="Times New Roman" pitchFamily="18" charset="0"/>
              </a:rPr>
              <a:t>Подвижная игра «Лесник и елочки»</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ea typeface="Times New Roman" pitchFamily="18" charset="0"/>
                <a:cs typeface="Times New Roman" pitchFamily="18" charset="0"/>
              </a:rPr>
              <a:t>Цель: </a:t>
            </a: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формирование правильной осанки; упражнять в кружениях, беге на носках врассыпную; развивать ловкость, ориентировку, реакцию.</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Выбирают водящего – «лесника», остальные дети – «елочки». Лесник отходит в заранее обозначенное место – дом.  «Ёлочки» подходят к стене и принимают положение: стоя ноги вместе, спиной к стене, руки в стороны - вниз, ладонями вперед, пальцы врозь, прижавшись к стене пятками, </a:t>
            </a:r>
            <a:r>
              <a:rPr kumimoji="0" lang="ru-RU" b="0" i="0" u="none" strike="noStrike" cap="none" normalizeH="0" baseline="0" dirty="0" err="1" smtClean="0">
                <a:ln>
                  <a:noFill/>
                </a:ln>
                <a:solidFill>
                  <a:schemeClr val="tx1"/>
                </a:solidFill>
                <a:effectLst/>
                <a:ea typeface="Times New Roman" pitchFamily="18" charset="0"/>
                <a:cs typeface="Times New Roman" pitchFamily="18" charset="0"/>
              </a:rPr>
              <a:t>ягодичками</a:t>
            </a: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спиной, головой.</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Воспитатель рассказывает детям сказку: «В лесу было много елочек. Когда лесник спал - они танцевали, бегали  и играли. Когда лесник просыпался - елочки быстро вставали на свои места и стояли ровно и красиво. Лесник не любил неровные елочки».</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На сигнал «Лесник отдыхает»,  дети-«елочки» отходят от стены и начинают бегать, кружиться на носках, танцевать.</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На сигнал «Лесник идет» - «лесник» идет проверять лес, а «елочки» бегут к стене, принимают правильное исходное положение. Лесник осматривает каждую елочку и «срубает» неровные, некрасивые елочки и уносит их с собой (забирает тех детей, которые стояли неверно) в свой домик.</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Убегая от водящего, занимая свободное место у стены, дети не толкаются, уступают друг другу место.  </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Варианты</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Когда лесник идет в лес, дети могут не бежать к стене, а остановиться в любом месте зала и принять положение правильной осанки.        </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ea typeface="Times New Roman" pitchFamily="18" charset="0"/>
                <a:cs typeface="Times New Roman" pitchFamily="18" charset="0"/>
              </a:rPr>
              <a:t>* Дети принимают положение правильной осанки, стоя парами, спиной друг к другу.</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img1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15361" name="Rectangle 1"/>
          <p:cNvSpPr>
            <a:spLocks noChangeArrowheads="1"/>
          </p:cNvSpPr>
          <p:nvPr/>
        </p:nvSpPr>
        <p:spPr bwMode="auto">
          <a:xfrm>
            <a:off x="395536" y="-1284280"/>
            <a:ext cx="828092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b="1" dirty="0" smtClean="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b="1" dirty="0" smtClean="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b="1" dirty="0" smtClean="0">
              <a:ea typeface="Times New Roman" pitchFamily="18" charset="0"/>
              <a:cs typeface="Times New Roman" pitchFamily="18" charset="0"/>
            </a:endParaRPr>
          </a:p>
          <a:p>
            <a:pPr algn="ctr"/>
            <a:r>
              <a:rPr lang="ru-RU" b="1" dirty="0" smtClean="0"/>
              <a:t>Дидактическая игра «Художники»  (кто быстрее соберет</a:t>
            </a:r>
            <a:r>
              <a:rPr lang="ru-RU" b="1" dirty="0" smtClean="0"/>
              <a:t>)</a:t>
            </a:r>
          </a:p>
          <a:p>
            <a:pPr algn="ctr"/>
            <a:endParaRPr lang="ru-RU" b="1" dirty="0" smtClean="0"/>
          </a:p>
          <a:p>
            <a:r>
              <a:rPr lang="ru-RU" b="1" dirty="0" smtClean="0"/>
              <a:t>Цель: </a:t>
            </a:r>
            <a:r>
              <a:rPr lang="ru-RU" dirty="0" smtClean="0"/>
              <a:t>приобщение детей к изобразительному искусству, через использование логических блоков </a:t>
            </a:r>
            <a:r>
              <a:rPr lang="ru-RU" dirty="0" err="1" smtClean="0"/>
              <a:t>Дьенеша</a:t>
            </a:r>
            <a:endParaRPr lang="ru-RU" dirty="0" smtClean="0"/>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ru-RU" b="1" dirty="0" smtClean="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chemeClr val="tx1"/>
                </a:solidFill>
                <a:effectLst/>
                <a:ea typeface="Times New Roman" pitchFamily="18" charset="0"/>
                <a:cs typeface="Times New Roman" pitchFamily="18" charset="0"/>
              </a:rPr>
              <a:t>Д/ игра «Что делаем  не скажем, а что умеем мы покажем»</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ru-RU"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i="0" u="none" strike="noStrike" cap="none" normalizeH="0" baseline="0" dirty="0" smtClean="0">
                <a:ln>
                  <a:noFill/>
                </a:ln>
                <a:solidFill>
                  <a:srgbClr val="000000"/>
                </a:solidFill>
                <a:effectLst/>
                <a:ea typeface="Times New Roman" pitchFamily="18" charset="0"/>
                <a:cs typeface="Times New Roman" pitchFamily="18" charset="0"/>
              </a:rPr>
              <a:t>Цель: </a:t>
            </a:r>
            <a:r>
              <a:rPr kumimoji="0" lang="ru-RU" b="0" i="0" u="none" strike="noStrike" cap="none" normalizeH="0" baseline="0" dirty="0" smtClean="0">
                <a:ln>
                  <a:noFill/>
                </a:ln>
                <a:solidFill>
                  <a:srgbClr val="000000"/>
                </a:solidFill>
                <a:effectLst/>
                <a:ea typeface="Times New Roman" pitchFamily="18" charset="0"/>
                <a:cs typeface="Times New Roman" pitchFamily="18" charset="0"/>
              </a:rPr>
              <a:t>Учить детей называть действие словом; развивать творческое воображение, сообразительность.</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ea typeface="Times New Roman" pitchFamily="18" charset="0"/>
                <a:cs typeface="Times New Roman" pitchFamily="18" charset="0"/>
              </a:rPr>
              <a:t>Игровые правила: Все дети правильно изображают действие, так, чтобы можно было догадаться, назвать его.</a:t>
            </a:r>
            <a:endParaRPr kumimoji="0" lang="ru-RU" b="0"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ea typeface="Times New Roman" pitchFamily="18" charset="0"/>
                <a:cs typeface="Times New Roman" pitchFamily="18" charset="0"/>
              </a:rPr>
              <a:t>Игровые действия: Имитация движений, отгадывание; выбор водящего.</a:t>
            </a:r>
            <a:endParaRPr kumimoji="0" lang="ru-RU"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Desktop\img15.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251520" y="188640"/>
            <a:ext cx="8712968" cy="4247317"/>
          </a:xfrm>
          <a:prstGeom prst="rect">
            <a:avLst/>
          </a:prstGeom>
        </p:spPr>
        <p:txBody>
          <a:bodyPr wrap="square">
            <a:spAutoFit/>
          </a:bodyPr>
          <a:lstStyle/>
          <a:p>
            <a:pPr algn="ctr"/>
            <a:r>
              <a:rPr lang="ru-RU" b="1" dirty="0" smtClean="0"/>
              <a:t>Краски </a:t>
            </a:r>
            <a:endParaRPr lang="ru-RU" b="1" dirty="0" smtClean="0"/>
          </a:p>
          <a:p>
            <a:r>
              <a:rPr lang="ru-RU" dirty="0" smtClean="0"/>
              <a:t/>
            </a:r>
            <a:br>
              <a:rPr lang="ru-RU" dirty="0" smtClean="0"/>
            </a:br>
            <a:r>
              <a:rPr lang="ru-RU" b="1" dirty="0" smtClean="0"/>
              <a:t>Цель: </a:t>
            </a:r>
            <a:r>
              <a:rPr lang="ru-RU" dirty="0" smtClean="0"/>
              <a:t>закреплять знание цвета и оттенков; совершенствовать навыки основных движений</a:t>
            </a:r>
            <a:r>
              <a:rPr lang="ru-RU" dirty="0" smtClean="0"/>
              <a:t>.</a:t>
            </a:r>
          </a:p>
          <a:p>
            <a:endParaRPr lang="ru-RU" dirty="0" smtClean="0"/>
          </a:p>
          <a:p>
            <a:r>
              <a:rPr lang="ru-RU" dirty="0" smtClean="0"/>
              <a:t>Выбирают </a:t>
            </a:r>
            <a:r>
              <a:rPr lang="ru-RU" dirty="0" smtClean="0"/>
              <a:t>хозяина и двух продавцов. Все остальные игроки – краски, которые выбирают себе цвета. Покупатель стучится:</a:t>
            </a:r>
          </a:p>
          <a:p>
            <a:r>
              <a:rPr lang="ru-RU" dirty="0" smtClean="0"/>
              <a:t>- Кто там?</a:t>
            </a:r>
          </a:p>
          <a:p>
            <a:r>
              <a:rPr lang="ru-RU" dirty="0" smtClean="0"/>
              <a:t>-Покупатель.</a:t>
            </a:r>
            <a:br>
              <a:rPr lang="ru-RU" dirty="0" smtClean="0"/>
            </a:br>
            <a:r>
              <a:rPr lang="ru-RU" dirty="0" smtClean="0"/>
              <a:t>-Зачем пришел? </a:t>
            </a:r>
            <a:br>
              <a:rPr lang="ru-RU" dirty="0" smtClean="0"/>
            </a:br>
            <a:r>
              <a:rPr lang="ru-RU" dirty="0" smtClean="0"/>
              <a:t>- За краской.</a:t>
            </a:r>
            <a:br>
              <a:rPr lang="ru-RU" dirty="0" smtClean="0"/>
            </a:br>
            <a:r>
              <a:rPr lang="ru-RU" dirty="0" smtClean="0"/>
              <a:t>- За какой?</a:t>
            </a:r>
            <a:br>
              <a:rPr lang="ru-RU" dirty="0" smtClean="0"/>
            </a:br>
            <a:r>
              <a:rPr lang="ru-RU" dirty="0" smtClean="0"/>
              <a:t>- За </a:t>
            </a:r>
            <a:r>
              <a:rPr lang="ru-RU" dirty="0" err="1" smtClean="0"/>
              <a:t>голубой</a:t>
            </a:r>
            <a:r>
              <a:rPr lang="ru-RU" dirty="0" smtClean="0"/>
              <a:t>.</a:t>
            </a:r>
          </a:p>
          <a:p>
            <a:r>
              <a:rPr lang="ru-RU" dirty="0" smtClean="0"/>
              <a:t>Если данной краски нет, хозяин говорит: "Скачи на одной ножке по </a:t>
            </a:r>
            <a:r>
              <a:rPr lang="ru-RU" dirty="0" err="1" smtClean="0"/>
              <a:t>голубой</a:t>
            </a:r>
            <a:r>
              <a:rPr lang="ru-RU" dirty="0" smtClean="0"/>
              <a:t> дорожке".</a:t>
            </a:r>
          </a:p>
          <a:p>
            <a:r>
              <a:rPr lang="ru-RU" dirty="0" smtClean="0"/>
              <a:t>Выигрывает тот покупатель, который угадал больше красок</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431</Words>
  <Application>Microsoft Office PowerPoint</Application>
  <PresentationFormat>Экран (4:3)</PresentationFormat>
  <Paragraphs>92</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Admin</cp:lastModifiedBy>
  <cp:revision>5</cp:revision>
  <dcterms:created xsi:type="dcterms:W3CDTF">2020-10-29T12:30:07Z</dcterms:created>
  <dcterms:modified xsi:type="dcterms:W3CDTF">2020-10-29T13:13:37Z</dcterms:modified>
</cp:coreProperties>
</file>